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7772400" cx="10058400"/>
  <p:notesSz cx="10058400" cy="7772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37" roundtripDataSignature="AMtx7misPtEEMqmYABdA2JVjkyZHg2TI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1: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 name="Google Shape;41;p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a81489846c_0_0: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a81489846c_0_0: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1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1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5: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 name="Google Shape;192;p1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6: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p1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4" name="Google Shape;214;p17: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4" name="Google Shape;224;p18: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2: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 name="Google Shape;48;p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b07c23f130_0_34: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b07c23f130_0_34: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b07c23f130_0_44: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b07c23f130_0_44: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9a5d902579_3_3: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9a5d902579_3_3:notes"/>
          <p:cNvSpPr txBox="1"/>
          <p:nvPr>
            <p:ph idx="1" type="body"/>
          </p:nvPr>
        </p:nvSpPr>
        <p:spPr>
          <a:xfrm>
            <a:off x="1005825" y="3691875"/>
            <a:ext cx="8046600" cy="3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a1ce5a8a4a_0_0: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a1ce5a8a4a_0_0: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a1ce5a8a4a_1_22: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a1ce5a8a4a_1_22: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a1ce5a8a4a_1_30: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a1ce5a8a4a_1_30: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eedd8f4f24_1_5: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eedd8f4f24_1_5: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eedd8f4f24_1_26: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eedd8f4f24_1_26:notes"/>
          <p:cNvSpPr txBox="1"/>
          <p:nvPr>
            <p:ph idx="1" type="body"/>
          </p:nvPr>
        </p:nvSpPr>
        <p:spPr>
          <a:xfrm>
            <a:off x="1005825" y="3691875"/>
            <a:ext cx="8046600" cy="349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9a5d902579_3_12: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9a5d902579_3_12:notes"/>
          <p:cNvSpPr txBox="1"/>
          <p:nvPr>
            <p:ph idx="1" type="body"/>
          </p:nvPr>
        </p:nvSpPr>
        <p:spPr>
          <a:xfrm>
            <a:off x="1005825" y="3691875"/>
            <a:ext cx="8046600" cy="3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a02ae7ea8f_1_0:notes"/>
          <p:cNvSpPr/>
          <p:nvPr>
            <p:ph idx="2" type="sldImg"/>
          </p:nvPr>
        </p:nvSpPr>
        <p:spPr>
          <a:xfrm>
            <a:off x="1676725" y="582925"/>
            <a:ext cx="6705900" cy="2914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9" name="Google Shape;319;ga02ae7ea8f_1_0:notes"/>
          <p:cNvSpPr txBox="1"/>
          <p:nvPr>
            <p:ph idx="1" type="body"/>
          </p:nvPr>
        </p:nvSpPr>
        <p:spPr>
          <a:xfrm>
            <a:off x="1005825" y="3691875"/>
            <a:ext cx="8046600" cy="349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3: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p3: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9: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6" name="Google Shape;326;p19: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1: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5" name="Google Shape;335;p2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4: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6: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6: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5: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5: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0: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4" name="Google Shape;104;p10: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1: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11: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12:notes"/>
          <p:cNvSpPr txBox="1"/>
          <p:nvPr>
            <p:ph idx="1" type="body"/>
          </p:nvPr>
        </p:nvSpPr>
        <p:spPr>
          <a:xfrm>
            <a:off x="1005825" y="3691875"/>
            <a:ext cx="8046700" cy="34975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p12:notes"/>
          <p:cNvSpPr/>
          <p:nvPr>
            <p:ph idx="2" type="sldImg"/>
          </p:nvPr>
        </p:nvSpPr>
        <p:spPr>
          <a:xfrm>
            <a:off x="1676725" y="582925"/>
            <a:ext cx="6705925" cy="29146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23"/>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23"/>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23"/>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24"/>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body"/>
          </p:nvPr>
        </p:nvSpPr>
        <p:spPr>
          <a:xfrm>
            <a:off x="400811" y="1238757"/>
            <a:ext cx="9256776" cy="4759325"/>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sz="2000">
                <a:solidFill>
                  <a:schemeClr val="dk1"/>
                </a:solidFill>
                <a:latin typeface="Arial"/>
                <a:ea typeface="Arial"/>
                <a:cs typeface="Arial"/>
                <a:sym typeface="Aria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8" name="Google Shape;18;p24"/>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sp>
        <p:nvSpPr>
          <p:cNvPr id="22" name="Google Shape;22;p25"/>
          <p:cNvSpPr txBox="1"/>
          <p:nvPr>
            <p:ph type="ctrTitle"/>
          </p:nvPr>
        </p:nvSpPr>
        <p:spPr>
          <a:xfrm>
            <a:off x="754380" y="2409444"/>
            <a:ext cx="8549640" cy="163220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 type="subTitle"/>
          </p:nvPr>
        </p:nvSpPr>
        <p:spPr>
          <a:xfrm>
            <a:off x="1508760" y="4352544"/>
            <a:ext cx="7040880" cy="1943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5"/>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7" name="Shape 27"/>
        <p:cNvGrpSpPr/>
        <p:nvPr/>
      </p:nvGrpSpPr>
      <p:grpSpPr>
        <a:xfrm>
          <a:off x="0" y="0"/>
          <a:ext cx="0" cy="0"/>
          <a:chOff x="0" y="0"/>
          <a:chExt cx="0" cy="0"/>
        </a:xfrm>
      </p:grpSpPr>
      <p:sp>
        <p:nvSpPr>
          <p:cNvPr id="28" name="Google Shape;28;p26"/>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6"/>
          <p:cNvSpPr txBox="1"/>
          <p:nvPr>
            <p:ph idx="1" type="body"/>
          </p:nvPr>
        </p:nvSpPr>
        <p:spPr>
          <a:xfrm>
            <a:off x="502920" y="1787652"/>
            <a:ext cx="4375404" cy="512978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0" name="Google Shape;30;p26"/>
          <p:cNvSpPr txBox="1"/>
          <p:nvPr>
            <p:ph idx="2" type="body"/>
          </p:nvPr>
        </p:nvSpPr>
        <p:spPr>
          <a:xfrm>
            <a:off x="5180076" y="1787652"/>
            <a:ext cx="4375404" cy="5129784"/>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1" name="Google Shape;31;p26"/>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6"/>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4" name="Shape 34"/>
        <p:cNvGrpSpPr/>
        <p:nvPr/>
      </p:nvGrpSpPr>
      <p:grpSpPr>
        <a:xfrm>
          <a:off x="0" y="0"/>
          <a:ext cx="0" cy="0"/>
          <a:chOff x="0" y="0"/>
          <a:chExt cx="0" cy="0"/>
        </a:xfrm>
      </p:grpSpPr>
      <p:sp>
        <p:nvSpPr>
          <p:cNvPr id="35" name="Google Shape;35;p27"/>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7"/>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38100" marR="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2"/>
          <p:cNvSpPr txBox="1"/>
          <p:nvPr>
            <p:ph type="title"/>
          </p:nvPr>
        </p:nvSpPr>
        <p:spPr>
          <a:xfrm>
            <a:off x="142747" y="391159"/>
            <a:ext cx="9772904" cy="391159"/>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2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2"/>
          <p:cNvSpPr txBox="1"/>
          <p:nvPr>
            <p:ph idx="1" type="body"/>
          </p:nvPr>
        </p:nvSpPr>
        <p:spPr>
          <a:xfrm>
            <a:off x="400811" y="1238757"/>
            <a:ext cx="9256776" cy="4759325"/>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20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22"/>
          <p:cNvSpPr txBox="1"/>
          <p:nvPr>
            <p:ph idx="11" type="ftr"/>
          </p:nvPr>
        </p:nvSpPr>
        <p:spPr>
          <a:xfrm>
            <a:off x="3419856" y="7228332"/>
            <a:ext cx="3218688" cy="38862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2"/>
          <p:cNvSpPr txBox="1"/>
          <p:nvPr>
            <p:ph idx="10" type="dt"/>
          </p:nvPr>
        </p:nvSpPr>
        <p:spPr>
          <a:xfrm>
            <a:off x="502920" y="7228332"/>
            <a:ext cx="2313432" cy="38862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 name="Google Shape;10;p22"/>
          <p:cNvSpPr txBox="1"/>
          <p:nvPr>
            <p:ph idx="12" type="sldNum"/>
          </p:nvPr>
        </p:nvSpPr>
        <p:spPr>
          <a:xfrm>
            <a:off x="4920107" y="6989774"/>
            <a:ext cx="219710" cy="165734"/>
          </a:xfrm>
          <a:prstGeom prst="rect">
            <a:avLst/>
          </a:prstGeom>
          <a:noFill/>
          <a:ln>
            <a:noFill/>
          </a:ln>
        </p:spPr>
        <p:txBody>
          <a:bodyPr anchorCtr="0" anchor="t" bIns="0" lIns="0" spcFirstLastPara="1" rIns="0" wrap="square" tIns="0">
            <a:spAutoFit/>
          </a:bodyPr>
          <a:lstStyle>
            <a:lvl1pPr indent="0" lvl="0" marL="38100" marR="0" rtl="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1pPr>
            <a:lvl2pPr indent="0" lvl="1" marL="38100" marR="0" rtl="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2pPr>
            <a:lvl3pPr indent="0" lvl="2" marL="38100" marR="0" rtl="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3pPr>
            <a:lvl4pPr indent="0" lvl="3" marL="38100" marR="0" rtl="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4pPr>
            <a:lvl5pPr indent="0" lvl="4" marL="38100" marR="0" rtl="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5pPr>
            <a:lvl6pPr indent="0" lvl="5" marL="38100" marR="0" rtl="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6pPr>
            <a:lvl7pPr indent="0" lvl="6" marL="38100" marR="0" rtl="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7pPr>
            <a:lvl8pPr indent="0" lvl="7" marL="38100" marR="0" rtl="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8pPr>
            <a:lvl9pPr indent="0" lvl="8" marL="38100" marR="0" rtl="0" algn="l">
              <a:lnSpc>
                <a:spcPct val="104545"/>
              </a:lnSpc>
              <a:spcBef>
                <a:spcPts val="0"/>
              </a:spcBef>
              <a:spcAft>
                <a:spcPts val="0"/>
              </a:spcAft>
              <a:buClr>
                <a:srgbClr val="000000"/>
              </a:buClr>
              <a:buSzPts val="1100"/>
              <a:buFont typeface="Arial"/>
              <a:buNone/>
              <a:defRPr b="0" i="0" sz="1100" u="none" cap="none" strike="noStrike">
                <a:solidFill>
                  <a:schemeClr val="dk1"/>
                </a:solidFill>
                <a:latin typeface="Arial"/>
                <a:ea typeface="Arial"/>
                <a:cs typeface="Arial"/>
                <a:sym typeface="Arial"/>
              </a:defRPr>
            </a:lvl9pPr>
          </a:lstStyle>
          <a:p>
            <a:pPr indent="0" lvl="0" marL="38100" rtl="0" algn="l">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4.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8.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mailto:hr2459@tc.columbia.edu" TargetMode="External"/><Relationship Id="rId4" Type="http://schemas.openxmlformats.org/officeDocument/2006/relationships/hyperlink" Target="mailto:gulizia@tc.columbia.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www.tc.columbia.edu/registrar/students/degree-information--degree-audit/how-to-file-for-a-masters-degree-or-advanced-certificate/"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hyperlink" Target="http://www.tc.columbia.edu/policylibrary/associate-provost-enrollment-services/degree-requiremen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 name="Shape 42"/>
        <p:cNvGrpSpPr/>
        <p:nvPr/>
      </p:nvGrpSpPr>
      <p:grpSpPr>
        <a:xfrm>
          <a:off x="0" y="0"/>
          <a:ext cx="0" cy="0"/>
          <a:chOff x="0" y="0"/>
          <a:chExt cx="0" cy="0"/>
        </a:xfrm>
      </p:grpSpPr>
      <p:pic>
        <p:nvPicPr>
          <p:cNvPr id="43" name="Google Shape;43;p1"/>
          <p:cNvPicPr preferRelativeResize="0"/>
          <p:nvPr/>
        </p:nvPicPr>
        <p:blipFill rotWithShape="1">
          <a:blip r:embed="rId3">
            <a:alphaModFix/>
          </a:blip>
          <a:srcRect b="0" l="0" r="0" t="0"/>
          <a:stretch/>
        </p:blipFill>
        <p:spPr>
          <a:xfrm>
            <a:off x="152400" y="169425"/>
            <a:ext cx="9753599" cy="7290766"/>
          </a:xfrm>
          <a:prstGeom prst="rect">
            <a:avLst/>
          </a:prstGeom>
          <a:noFill/>
          <a:ln>
            <a:noFill/>
          </a:ln>
        </p:spPr>
      </p:pic>
      <p:sp>
        <p:nvSpPr>
          <p:cNvPr id="44" name="Google Shape;44;p1"/>
          <p:cNvSpPr txBox="1"/>
          <p:nvPr/>
        </p:nvSpPr>
        <p:spPr>
          <a:xfrm>
            <a:off x="2515000" y="1006500"/>
            <a:ext cx="4937100" cy="75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300"/>
              <a:buFont typeface="Arial"/>
              <a:buNone/>
            </a:pPr>
            <a:r>
              <a:rPr lang="en-US" sz="3300">
                <a:solidFill>
                  <a:srgbClr val="FFFFFF"/>
                </a:solidFill>
              </a:rPr>
              <a:t>FACULTY ADVISOR</a:t>
            </a:r>
            <a:endParaRPr b="0" i="0" sz="3300" u="none" cap="none" strike="noStrike">
              <a:solidFill>
                <a:srgbClr val="FFFFFF"/>
              </a:solidFill>
              <a:latin typeface="Arial"/>
              <a:ea typeface="Arial"/>
              <a:cs typeface="Arial"/>
              <a:sym typeface="Arial"/>
            </a:endParaRPr>
          </a:p>
        </p:txBody>
      </p:sp>
      <p:sp>
        <p:nvSpPr>
          <p:cNvPr id="45" name="Google Shape;45;p1"/>
          <p:cNvSpPr txBox="1"/>
          <p:nvPr/>
        </p:nvSpPr>
        <p:spPr>
          <a:xfrm>
            <a:off x="2606400" y="5157200"/>
            <a:ext cx="4845600" cy="751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FFFFFF"/>
                </a:solidFill>
                <a:latin typeface="Arial"/>
                <a:ea typeface="Arial"/>
                <a:cs typeface="Arial"/>
                <a:sym typeface="Arial"/>
              </a:rPr>
              <a:t>DEGREE AUDIT GUIDE FOR DOCTO</a:t>
            </a:r>
            <a:r>
              <a:rPr lang="en-US" sz="3200">
                <a:solidFill>
                  <a:srgbClr val="FFFFFF"/>
                </a:solidFill>
              </a:rPr>
              <a:t>RAL STUDENTS</a:t>
            </a:r>
            <a:endParaRPr b="0" i="0" sz="32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3" name="Shape 133"/>
        <p:cNvGrpSpPr/>
        <p:nvPr/>
      </p:nvGrpSpPr>
      <p:grpSpPr>
        <a:xfrm>
          <a:off x="0" y="0"/>
          <a:ext cx="0" cy="0"/>
          <a:chOff x="0" y="0"/>
          <a:chExt cx="0" cy="0"/>
        </a:xfrm>
      </p:grpSpPr>
      <p:sp>
        <p:nvSpPr>
          <p:cNvPr id="134" name="Google Shape;134;p7"/>
          <p:cNvSpPr txBox="1"/>
          <p:nvPr/>
        </p:nvSpPr>
        <p:spPr>
          <a:xfrm>
            <a:off x="4956667" y="6989775"/>
            <a:ext cx="299400" cy="165600"/>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sp>
        <p:nvSpPr>
          <p:cNvPr id="135" name="Google Shape;135;p7"/>
          <p:cNvSpPr txBox="1"/>
          <p:nvPr/>
        </p:nvSpPr>
        <p:spPr>
          <a:xfrm>
            <a:off x="142747" y="140094"/>
            <a:ext cx="3449400" cy="2691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How to Prepare </a:t>
            </a:r>
            <a:r>
              <a:rPr b="1" lang="en-US" sz="1600"/>
              <a:t>a</a:t>
            </a:r>
            <a:r>
              <a:rPr b="1" lang="en-US" sz="1600">
                <a:latin typeface="Arial"/>
                <a:ea typeface="Arial"/>
                <a:cs typeface="Arial"/>
                <a:sym typeface="Arial"/>
              </a:rPr>
              <a:t> Program Plan:</a:t>
            </a:r>
            <a:endParaRPr sz="1600">
              <a:latin typeface="Arial"/>
              <a:ea typeface="Arial"/>
              <a:cs typeface="Arial"/>
              <a:sym typeface="Arial"/>
            </a:endParaRPr>
          </a:p>
        </p:txBody>
      </p:sp>
      <p:sp>
        <p:nvSpPr>
          <p:cNvPr id="136" name="Google Shape;136;p7"/>
          <p:cNvSpPr txBox="1"/>
          <p:nvPr/>
        </p:nvSpPr>
        <p:spPr>
          <a:xfrm>
            <a:off x="353700" y="3713625"/>
            <a:ext cx="9184500" cy="2627100"/>
          </a:xfrm>
          <a:prstGeom prst="rect">
            <a:avLst/>
          </a:prstGeom>
          <a:noFill/>
          <a:ln>
            <a:noFill/>
          </a:ln>
        </p:spPr>
        <p:txBody>
          <a:bodyPr anchorCtr="0" anchor="t" bIns="0" lIns="0" spcFirstLastPara="1" rIns="0" wrap="square" tIns="135875">
            <a:noAutofit/>
          </a:bodyPr>
          <a:lstStyle/>
          <a:p>
            <a:pPr indent="0" lvl="0" marL="12700" marR="0" rtl="0" algn="l">
              <a:lnSpc>
                <a:spcPct val="100000"/>
              </a:lnSpc>
              <a:spcBef>
                <a:spcPts val="0"/>
              </a:spcBef>
              <a:spcAft>
                <a:spcPts val="0"/>
              </a:spcAft>
              <a:buNone/>
            </a:pPr>
            <a:r>
              <a:rPr b="1" lang="en-US" sz="1600"/>
              <a:t>Location of the Program Plan begins in Section 1.2 (&lt;</a:t>
            </a:r>
            <a:r>
              <a:rPr b="1" i="1" lang="en-US" sz="1600"/>
              <a:t>Your Major’s Name&gt;</a:t>
            </a:r>
            <a:r>
              <a:rPr b="1" lang="en-US" sz="1600"/>
              <a:t>)</a:t>
            </a:r>
            <a:endParaRPr b="1" sz="1600"/>
          </a:p>
          <a:p>
            <a:pPr indent="0" lvl="0" marL="12700" marR="0" rtl="0" algn="l">
              <a:lnSpc>
                <a:spcPct val="100000"/>
              </a:lnSpc>
              <a:spcBef>
                <a:spcPts val="0"/>
              </a:spcBef>
              <a:spcAft>
                <a:spcPts val="0"/>
              </a:spcAft>
              <a:buNone/>
            </a:pPr>
            <a:r>
              <a:t/>
            </a:r>
            <a:endParaRPr b="1" sz="1600"/>
          </a:p>
          <a:p>
            <a:pPr indent="0" lvl="0" marL="12700" marR="0" rtl="0" algn="l">
              <a:lnSpc>
                <a:spcPct val="100000"/>
              </a:lnSpc>
              <a:spcBef>
                <a:spcPts val="0"/>
              </a:spcBef>
              <a:spcAft>
                <a:spcPts val="0"/>
              </a:spcAft>
              <a:buNone/>
            </a:pPr>
            <a:r>
              <a:rPr b="1" lang="en-US" sz="1600">
                <a:latin typeface="Arial"/>
                <a:ea typeface="Arial"/>
                <a:cs typeface="Arial"/>
                <a:sym typeface="Arial"/>
              </a:rPr>
              <a:t>How to Move Courses</a:t>
            </a:r>
            <a:endParaRPr sz="1600">
              <a:latin typeface="Arial"/>
              <a:ea typeface="Arial"/>
              <a:cs typeface="Arial"/>
              <a:sym typeface="Arial"/>
            </a:endParaRPr>
          </a:p>
          <a:p>
            <a:pPr indent="0" lvl="0" marL="12700" marR="5080" rtl="0" algn="l">
              <a:lnSpc>
                <a:spcPct val="101499"/>
              </a:lnSpc>
              <a:spcBef>
                <a:spcPts val="835"/>
              </a:spcBef>
              <a:spcAft>
                <a:spcPts val="0"/>
              </a:spcAft>
              <a:buNone/>
            </a:pPr>
            <a:r>
              <a:rPr lang="en-US"/>
              <a:t>Based </a:t>
            </a:r>
            <a:r>
              <a:rPr lang="en-US" sz="1400">
                <a:latin typeface="Arial"/>
                <a:ea typeface="Arial"/>
                <a:cs typeface="Arial"/>
                <a:sym typeface="Arial"/>
              </a:rPr>
              <a:t>on the structure of the major program, students will be able to move courses that they have taken into  requirement groups. The move course icon, which looks like a small anchor, appears next to requirement groups that allow for moving courses. Clicking on the anchor will open a panel in which you can move courses as needed.</a:t>
            </a:r>
            <a:endParaRPr sz="1400">
              <a:latin typeface="Arial"/>
              <a:ea typeface="Arial"/>
              <a:cs typeface="Arial"/>
              <a:sym typeface="Arial"/>
            </a:endParaRPr>
          </a:p>
          <a:p>
            <a:pPr indent="0" lvl="0" marL="12700" marR="5080" rtl="0" algn="l">
              <a:lnSpc>
                <a:spcPct val="101499"/>
              </a:lnSpc>
              <a:spcBef>
                <a:spcPts val="835"/>
              </a:spcBef>
              <a:spcAft>
                <a:spcPts val="0"/>
              </a:spcAft>
              <a:buNone/>
            </a:pPr>
            <a:r>
              <a:t/>
            </a:r>
            <a:endParaRPr/>
          </a:p>
          <a:p>
            <a:pPr indent="0" lvl="0" marL="12700" rtl="0" algn="l">
              <a:spcBef>
                <a:spcPts val="0"/>
              </a:spcBef>
              <a:spcAft>
                <a:spcPts val="0"/>
              </a:spcAft>
              <a:buNone/>
            </a:pPr>
            <a:r>
              <a:rPr b="1" lang="en-US" sz="1600"/>
              <a:t>NOTE: Names of specific sections in the Degree Audit/on the Program Plan may differ between programs. For example, not everyone may have the "Major Coursework" section. </a:t>
            </a:r>
            <a:endParaRPr b="1" sz="1600"/>
          </a:p>
          <a:p>
            <a:pPr indent="0" lvl="0" marL="12700" marR="5080" rtl="0" algn="l">
              <a:lnSpc>
                <a:spcPct val="101499"/>
              </a:lnSpc>
              <a:spcBef>
                <a:spcPts val="835"/>
              </a:spcBef>
              <a:spcAft>
                <a:spcPts val="0"/>
              </a:spcAft>
              <a:buNone/>
            </a:pPr>
            <a:r>
              <a:t/>
            </a:r>
            <a:endParaRPr/>
          </a:p>
        </p:txBody>
      </p:sp>
      <p:pic>
        <p:nvPicPr>
          <p:cNvPr id="137" name="Google Shape;137;p7"/>
          <p:cNvPicPr preferRelativeResize="0"/>
          <p:nvPr/>
        </p:nvPicPr>
        <p:blipFill rotWithShape="1">
          <a:blip r:embed="rId3">
            <a:alphaModFix/>
          </a:blip>
          <a:srcRect b="20149" l="20330" r="34640" t="31622"/>
          <a:stretch/>
        </p:blipFill>
        <p:spPr>
          <a:xfrm>
            <a:off x="1834076" y="693775"/>
            <a:ext cx="4540402" cy="2735400"/>
          </a:xfrm>
          <a:prstGeom prst="rect">
            <a:avLst/>
          </a:prstGeom>
          <a:noFill/>
          <a:ln>
            <a:noFill/>
          </a:ln>
        </p:spPr>
      </p:pic>
      <p:cxnSp>
        <p:nvCxnSpPr>
          <p:cNvPr id="138" name="Google Shape;138;p7"/>
          <p:cNvCxnSpPr/>
          <p:nvPr/>
        </p:nvCxnSpPr>
        <p:spPr>
          <a:xfrm flipH="1">
            <a:off x="6352075" y="2594525"/>
            <a:ext cx="961800" cy="447300"/>
          </a:xfrm>
          <a:prstGeom prst="straightConnector1">
            <a:avLst/>
          </a:prstGeom>
          <a:noFill/>
          <a:ln cap="flat" cmpd="sng" w="9525">
            <a:solidFill>
              <a:srgbClr val="1F497D"/>
            </a:solidFill>
            <a:prstDash val="solid"/>
            <a:round/>
            <a:headEnd len="med" w="med" type="none"/>
            <a:tailEnd len="med" w="med" type="triangle"/>
          </a:ln>
        </p:spPr>
      </p:cxnSp>
      <p:cxnSp>
        <p:nvCxnSpPr>
          <p:cNvPr id="139" name="Google Shape;139;p7"/>
          <p:cNvCxnSpPr/>
          <p:nvPr/>
        </p:nvCxnSpPr>
        <p:spPr>
          <a:xfrm rot="10800000">
            <a:off x="6307375" y="2191925"/>
            <a:ext cx="1051200" cy="402600"/>
          </a:xfrm>
          <a:prstGeom prst="straightConnector1">
            <a:avLst/>
          </a:prstGeom>
          <a:noFill/>
          <a:ln cap="flat" cmpd="sng" w="9525">
            <a:solidFill>
              <a:srgbClr val="1F497D"/>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3" name="Shape 143"/>
        <p:cNvGrpSpPr/>
        <p:nvPr/>
      </p:nvGrpSpPr>
      <p:grpSpPr>
        <a:xfrm>
          <a:off x="0" y="0"/>
          <a:ext cx="0" cy="0"/>
          <a:chOff x="0" y="0"/>
          <a:chExt cx="0" cy="0"/>
        </a:xfrm>
      </p:grpSpPr>
      <p:sp>
        <p:nvSpPr>
          <p:cNvPr id="144" name="Google Shape;144;p8"/>
          <p:cNvSpPr txBox="1"/>
          <p:nvPr/>
        </p:nvSpPr>
        <p:spPr>
          <a:xfrm>
            <a:off x="357125" y="5894275"/>
            <a:ext cx="8963700" cy="1386300"/>
          </a:xfrm>
          <a:prstGeom prst="rect">
            <a:avLst/>
          </a:prstGeom>
          <a:noFill/>
          <a:ln>
            <a:noFill/>
          </a:ln>
        </p:spPr>
        <p:txBody>
          <a:bodyPr anchorCtr="0" anchor="t" bIns="0" lIns="0" spcFirstLastPara="1" rIns="0" wrap="square" tIns="12700">
            <a:spAutoFit/>
          </a:bodyPr>
          <a:lstStyle/>
          <a:p>
            <a:pPr indent="-228600" lvl="0" marL="26670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Click the down arrow to reveal course options. </a:t>
            </a:r>
            <a:r>
              <a:rPr b="0" i="0" lang="en-US" sz="1400" u="none" cap="none" strike="noStrike">
                <a:solidFill>
                  <a:schemeClr val="dk1"/>
                </a:solidFill>
                <a:latin typeface="Arial"/>
                <a:ea typeface="Arial"/>
                <a:cs typeface="Arial"/>
                <a:sym typeface="Arial"/>
              </a:rPr>
              <a:t>If a course does not appear in the list, it cannot be moved to  satisfy that requirement.</a:t>
            </a:r>
            <a:endParaRPr b="0" i="0" sz="1400" u="none" cap="none" strike="noStrike">
              <a:solidFill>
                <a:srgbClr val="000000"/>
              </a:solidFill>
              <a:latin typeface="Arial"/>
              <a:ea typeface="Arial"/>
              <a:cs typeface="Arial"/>
              <a:sym typeface="Arial"/>
            </a:endParaRPr>
          </a:p>
          <a:p>
            <a:pPr indent="-228600" lvl="0" marL="266700"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In consultation with </a:t>
            </a:r>
            <a:r>
              <a:rPr lang="en-US"/>
              <a:t>you</a:t>
            </a:r>
            <a:r>
              <a:rPr b="0" i="0" lang="en-US" sz="1400" u="none" cap="none" strike="noStrike">
                <a:solidFill>
                  <a:srgbClr val="000000"/>
                </a:solidFill>
                <a:latin typeface="Arial"/>
                <a:ea typeface="Arial"/>
                <a:cs typeface="Arial"/>
                <a:sym typeface="Arial"/>
              </a:rPr>
              <a:t>, </a:t>
            </a:r>
            <a:r>
              <a:rPr lang="en-US"/>
              <a:t>the student will</a:t>
            </a:r>
            <a:r>
              <a:rPr b="0" i="0" lang="en-US" sz="1400" u="none" cap="none" strike="noStrike">
                <a:solidFill>
                  <a:srgbClr val="000000"/>
                </a:solidFill>
                <a:latin typeface="Arial"/>
                <a:ea typeface="Arial"/>
                <a:cs typeface="Arial"/>
                <a:sym typeface="Arial"/>
              </a:rPr>
              <a:t> place coursework </a:t>
            </a:r>
            <a:r>
              <a:rPr lang="en-US"/>
              <a:t>they</a:t>
            </a:r>
            <a:r>
              <a:rPr b="0" i="0" lang="en-US" sz="1400" u="none" cap="none" strike="noStrike">
                <a:solidFill>
                  <a:srgbClr val="000000"/>
                </a:solidFill>
                <a:latin typeface="Arial"/>
                <a:ea typeface="Arial"/>
                <a:cs typeface="Arial"/>
                <a:sym typeface="Arial"/>
              </a:rPr>
              <a:t> have taken in one of these four categories:  major courses, research courses, broad and basic courses, elective courses.</a:t>
            </a:r>
            <a:endParaRPr b="0" i="0" sz="1400" u="none" cap="none" strike="noStrike">
              <a:solidFill>
                <a:srgbClr val="000000"/>
              </a:solidFill>
              <a:latin typeface="Arial"/>
              <a:ea typeface="Arial"/>
              <a:cs typeface="Arial"/>
              <a:sym typeface="Arial"/>
            </a:endParaRPr>
          </a:p>
          <a:p>
            <a:pPr indent="-317500" lvl="0" marL="457200" marR="146685" rtl="0" algn="l">
              <a:lnSpc>
                <a:spcPct val="100000"/>
              </a:lnSpc>
              <a:spcBef>
                <a:spcPts val="10"/>
              </a:spcBef>
              <a:spcAft>
                <a:spcPts val="0"/>
              </a:spcAft>
              <a:buClr>
                <a:srgbClr val="000000"/>
              </a:buClr>
              <a:buSzPts val="1400"/>
              <a:buFont typeface="Noto Sans Symbols"/>
              <a:buChar char="∙"/>
            </a:pPr>
            <a:r>
              <a:rPr b="1" i="0" lang="en-US" sz="1400" u="none" cap="none" strike="noStrike">
                <a:solidFill>
                  <a:srgbClr val="000000"/>
                </a:solidFill>
                <a:latin typeface="Arial"/>
                <a:ea typeface="Arial"/>
                <a:cs typeface="Arial"/>
                <a:sym typeface="Arial"/>
              </a:rPr>
              <a:t>Note</a:t>
            </a:r>
            <a:r>
              <a:rPr b="0" i="0" lang="en-US" sz="1400" u="none" cap="none" strike="noStrike">
                <a:solidFill>
                  <a:srgbClr val="000000"/>
                </a:solidFill>
                <a:latin typeface="Arial"/>
                <a:ea typeface="Arial"/>
                <a:cs typeface="Arial"/>
                <a:sym typeface="Arial"/>
              </a:rPr>
              <a:t>: This is the default presentation of the Degree Audit. </a:t>
            </a:r>
            <a:r>
              <a:rPr lang="en-US"/>
              <a:t>Y</a:t>
            </a:r>
            <a:r>
              <a:rPr b="0" i="0" lang="en-US" sz="1400" u="none" cap="none" strike="noStrike">
                <a:solidFill>
                  <a:srgbClr val="000000"/>
                </a:solidFill>
                <a:latin typeface="Arial"/>
                <a:ea typeface="Arial"/>
                <a:cs typeface="Arial"/>
                <a:sym typeface="Arial"/>
              </a:rPr>
              <a:t>our program director </a:t>
            </a:r>
            <a:r>
              <a:rPr lang="en-US"/>
              <a:t>may have</a:t>
            </a:r>
            <a:r>
              <a:rPr b="0" i="0" lang="en-US" sz="1400" u="none" cap="none" strike="noStrike">
                <a:solidFill>
                  <a:srgbClr val="000000"/>
                </a:solidFill>
                <a:latin typeface="Arial"/>
                <a:ea typeface="Arial"/>
                <a:cs typeface="Arial"/>
                <a:sym typeface="Arial"/>
              </a:rPr>
              <a:t> made </a:t>
            </a:r>
            <a:r>
              <a:rPr lang="en-US"/>
              <a:t>the</a:t>
            </a:r>
            <a:r>
              <a:rPr b="0" i="0" lang="en-US" sz="1400" u="none" cap="none" strike="noStrike">
                <a:solidFill>
                  <a:srgbClr val="000000"/>
                </a:solidFill>
                <a:latin typeface="Arial"/>
                <a:ea typeface="Arial"/>
                <a:cs typeface="Arial"/>
                <a:sym typeface="Arial"/>
              </a:rPr>
              <a:t> audit look </a:t>
            </a:r>
            <a:r>
              <a:rPr lang="en-US"/>
              <a:t>more like your program’s guide. If you have questions, please talk with the program director or ODS. </a:t>
            </a:r>
            <a:endParaRPr b="0" i="0" sz="1400" u="none" cap="none" strike="noStrike">
              <a:solidFill>
                <a:srgbClr val="000000"/>
              </a:solidFill>
              <a:latin typeface="Arial"/>
              <a:ea typeface="Arial"/>
              <a:cs typeface="Arial"/>
              <a:sym typeface="Arial"/>
            </a:endParaRPr>
          </a:p>
        </p:txBody>
      </p:sp>
      <p:sp>
        <p:nvSpPr>
          <p:cNvPr id="145" name="Google Shape;145;p8"/>
          <p:cNvSpPr txBox="1"/>
          <p:nvPr/>
        </p:nvSpPr>
        <p:spPr>
          <a:xfrm>
            <a:off x="142747" y="132079"/>
            <a:ext cx="2423160" cy="26924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How to Move Courses (cont)</a:t>
            </a:r>
            <a:endParaRPr b="0" i="0" sz="1600" u="none" cap="none" strike="noStrike">
              <a:solidFill>
                <a:srgbClr val="000000"/>
              </a:solidFill>
              <a:latin typeface="Arial"/>
              <a:ea typeface="Arial"/>
              <a:cs typeface="Arial"/>
              <a:sym typeface="Arial"/>
            </a:endParaRPr>
          </a:p>
        </p:txBody>
      </p:sp>
      <p:sp>
        <p:nvSpPr>
          <p:cNvPr id="146" name="Google Shape;146;p8"/>
          <p:cNvSpPr/>
          <p:nvPr/>
        </p:nvSpPr>
        <p:spPr>
          <a:xfrm>
            <a:off x="155575" y="970788"/>
            <a:ext cx="8724900" cy="475755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47" name="Google Shape;147;p8"/>
          <p:cNvSpPr txBox="1"/>
          <p:nvPr/>
        </p:nvSpPr>
        <p:spPr>
          <a:xfrm>
            <a:off x="4955550" y="7446975"/>
            <a:ext cx="267000" cy="165600"/>
          </a:xfrm>
          <a:prstGeom prst="rect">
            <a:avLst/>
          </a:prstGeom>
          <a:noFill/>
          <a:ln>
            <a:noFill/>
          </a:ln>
        </p:spPr>
        <p:txBody>
          <a:bodyPr anchorCtr="0" anchor="t" bIns="0" lIns="0" spcFirstLastPara="1" rIns="0" wrap="square" tIns="0">
            <a:noAutofit/>
          </a:bodyPr>
          <a:lstStyle/>
          <a:p>
            <a:pPr indent="0" lvl="0" marL="38100" marR="0" rtl="0" algn="l">
              <a:lnSpc>
                <a:spcPct val="104545"/>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1" name="Shape 151"/>
        <p:cNvGrpSpPr/>
        <p:nvPr/>
      </p:nvGrpSpPr>
      <p:grpSpPr>
        <a:xfrm>
          <a:off x="0" y="0"/>
          <a:ext cx="0" cy="0"/>
          <a:chOff x="0" y="0"/>
          <a:chExt cx="0" cy="0"/>
        </a:xfrm>
      </p:grpSpPr>
      <p:sp>
        <p:nvSpPr>
          <p:cNvPr id="152" name="Google Shape;152;p9"/>
          <p:cNvSpPr txBox="1"/>
          <p:nvPr/>
        </p:nvSpPr>
        <p:spPr>
          <a:xfrm>
            <a:off x="4982066" y="6954725"/>
            <a:ext cx="207000" cy="1938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12</a:t>
            </a:r>
            <a:endParaRPr b="0" i="0" sz="1100" u="none" cap="none" strike="noStrike">
              <a:solidFill>
                <a:srgbClr val="000000"/>
              </a:solidFill>
              <a:latin typeface="Arial"/>
              <a:ea typeface="Arial"/>
              <a:cs typeface="Arial"/>
              <a:sym typeface="Arial"/>
            </a:endParaRPr>
          </a:p>
        </p:txBody>
      </p:sp>
      <p:sp>
        <p:nvSpPr>
          <p:cNvPr id="153" name="Google Shape;153;p9"/>
          <p:cNvSpPr txBox="1"/>
          <p:nvPr/>
        </p:nvSpPr>
        <p:spPr>
          <a:xfrm>
            <a:off x="371347" y="133603"/>
            <a:ext cx="9138920" cy="455930"/>
          </a:xfrm>
          <a:prstGeom prst="rect">
            <a:avLst/>
          </a:prstGeom>
          <a:noFill/>
          <a:ln>
            <a:noFill/>
          </a:ln>
        </p:spPr>
        <p:txBody>
          <a:bodyPr anchorCtr="0" anchor="t" bIns="0" lIns="0" spcFirstLastPara="1" rIns="0" wrap="square" tIns="10150">
            <a:spAutoFit/>
          </a:bodyPr>
          <a:lstStyle/>
          <a:p>
            <a:pPr indent="0" lvl="0" marL="12700" marR="5080" rtl="0" algn="l">
              <a:lnSpc>
                <a:spcPct val="1014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9"/>
          <p:cNvSpPr txBox="1"/>
          <p:nvPr/>
        </p:nvSpPr>
        <p:spPr>
          <a:xfrm>
            <a:off x="307350" y="2400349"/>
            <a:ext cx="9443700" cy="1879500"/>
          </a:xfrm>
          <a:prstGeom prst="rect">
            <a:avLst/>
          </a:prstGeom>
          <a:noFill/>
          <a:ln>
            <a:noFill/>
          </a:ln>
        </p:spPr>
        <p:txBody>
          <a:bodyPr anchorCtr="0" anchor="t" bIns="0" lIns="0" spcFirstLastPara="1" rIns="0" wrap="square" tIns="13325">
            <a:spAutoFit/>
          </a:bodyPr>
          <a:lstStyle/>
          <a:p>
            <a:pPr indent="-229234" lvl="0" marL="244475"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Click on the course you would like to move to the requirement. This will collapse the dropdown menu and only display the selected course. </a:t>
            </a:r>
            <a:endParaRPr b="0" i="0" sz="1400" u="none" cap="none" strike="noStrike">
              <a:solidFill>
                <a:srgbClr val="000000"/>
              </a:solidFill>
              <a:latin typeface="Arial"/>
              <a:ea typeface="Arial"/>
              <a:cs typeface="Arial"/>
              <a:sym typeface="Arial"/>
            </a:endParaRPr>
          </a:p>
          <a:p>
            <a:pPr indent="-229234" lvl="0" marL="244475" marR="0" rtl="0" algn="l">
              <a:lnSpc>
                <a:spcPct val="1000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Click on Move Course to complete the move. This will rerun the audit to reflect your move.</a:t>
            </a:r>
            <a:endParaRPr b="0" i="0" sz="1400" u="none" cap="none" strike="noStrike">
              <a:solidFill>
                <a:srgbClr val="000000"/>
              </a:solidFill>
              <a:latin typeface="Arial"/>
              <a:ea typeface="Arial"/>
              <a:cs typeface="Arial"/>
              <a:sym typeface="Arial"/>
            </a:endParaRPr>
          </a:p>
          <a:p>
            <a:pPr indent="-228600" lvl="0" marL="241300" marR="0" rtl="0" algn="l">
              <a:lnSpc>
                <a:spcPct val="100000"/>
              </a:lnSpc>
              <a:spcBef>
                <a:spcPts val="655"/>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To cancel a move, just click on the x in the top right next to the tour button.</a:t>
            </a:r>
            <a:endParaRPr b="0" i="0" sz="1600" u="none" cap="none" strike="noStrike">
              <a:solidFill>
                <a:srgbClr val="000000"/>
              </a:solidFill>
              <a:latin typeface="Arial"/>
              <a:ea typeface="Arial"/>
              <a:cs typeface="Arial"/>
              <a:sym typeface="Arial"/>
            </a:endParaRPr>
          </a:p>
          <a:p>
            <a:pPr indent="-228600" lvl="0" marL="241300" marR="5080" rtl="0" algn="l">
              <a:lnSpc>
                <a:spcPct val="1014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Your moved course will look as follows with an anchor: </a:t>
            </a:r>
            <a:r>
              <a:rPr b="0" i="0" lang="en-US" sz="1300" u="none" cap="none" strike="noStrike">
                <a:solidFill>
                  <a:srgbClr val="000000"/>
                </a:solidFill>
                <a:latin typeface="Arial"/>
                <a:ea typeface="Arial"/>
                <a:cs typeface="Arial"/>
                <a:sym typeface="Arial"/>
              </a:rPr>
              <a:t>To lock your class in, click the anchor once to turn it into a pin. This will allow </a:t>
            </a:r>
            <a:r>
              <a:rPr lang="en-US" sz="1300"/>
              <a:t>everyone who has access to the audit </a:t>
            </a:r>
            <a:r>
              <a:rPr b="0" i="0" lang="en-US" sz="1300" u="none" cap="none" strike="noStrike">
                <a:solidFill>
                  <a:srgbClr val="000000"/>
                </a:solidFill>
                <a:latin typeface="Arial"/>
                <a:ea typeface="Arial"/>
                <a:cs typeface="Arial"/>
                <a:sym typeface="Arial"/>
              </a:rPr>
              <a:t>to view </a:t>
            </a:r>
            <a:r>
              <a:rPr lang="en-US" sz="1300"/>
              <a:t>the </a:t>
            </a:r>
            <a:r>
              <a:rPr b="0" i="0" lang="en-US" sz="1300" u="none" cap="none" strike="noStrike">
                <a:solidFill>
                  <a:srgbClr val="000000"/>
                </a:solidFill>
                <a:latin typeface="Arial"/>
                <a:ea typeface="Arial"/>
                <a:cs typeface="Arial"/>
                <a:sym typeface="Arial"/>
              </a:rPr>
              <a:t>change. Leaving it as an anchor will </a:t>
            </a:r>
            <a:r>
              <a:rPr lang="en-US" sz="1300"/>
              <a:t>not allow anyone else to see the change. </a:t>
            </a:r>
            <a:endParaRPr b="0" i="0" sz="1300" u="none" cap="none" strike="noStrike">
              <a:solidFill>
                <a:srgbClr val="000000"/>
              </a:solidFill>
              <a:latin typeface="Arial"/>
              <a:ea typeface="Arial"/>
              <a:cs typeface="Arial"/>
              <a:sym typeface="Arial"/>
            </a:endParaRPr>
          </a:p>
          <a:p>
            <a:pPr indent="-311150" lvl="0" marL="457200" marR="5080" rtl="0" algn="l">
              <a:lnSpc>
                <a:spcPct val="101400"/>
              </a:lnSpc>
              <a:spcBef>
                <a:spcPts val="0"/>
              </a:spcBef>
              <a:spcAft>
                <a:spcPts val="0"/>
              </a:spcAft>
              <a:buClr>
                <a:srgbClr val="000000"/>
              </a:buClr>
              <a:buSzPts val="1300"/>
              <a:buFont typeface="Arial"/>
              <a:buChar char="∙"/>
            </a:pPr>
            <a:r>
              <a:rPr b="1" i="0" lang="en-US" sz="1300" u="none" cap="none" strike="noStrike">
                <a:solidFill>
                  <a:srgbClr val="000000"/>
                </a:solidFill>
                <a:latin typeface="Arial"/>
                <a:ea typeface="Arial"/>
                <a:cs typeface="Arial"/>
                <a:sym typeface="Arial"/>
              </a:rPr>
              <a:t>Note: </a:t>
            </a:r>
            <a:r>
              <a:rPr b="0" i="0" lang="en-US" sz="1300" u="none" cap="none" strike="noStrike">
                <a:solidFill>
                  <a:srgbClr val="000000"/>
                </a:solidFill>
                <a:latin typeface="Arial"/>
                <a:ea typeface="Arial"/>
                <a:cs typeface="Arial"/>
                <a:sym typeface="Arial"/>
              </a:rPr>
              <a:t>If the moved course already has a pin after you move it, you do not need to do anything. </a:t>
            </a:r>
            <a:endParaRPr b="0" i="0" sz="1300" u="none" cap="none" strike="noStrike">
              <a:solidFill>
                <a:srgbClr val="000000"/>
              </a:solidFill>
              <a:latin typeface="Arial"/>
              <a:ea typeface="Arial"/>
              <a:cs typeface="Arial"/>
              <a:sym typeface="Arial"/>
            </a:endParaRPr>
          </a:p>
        </p:txBody>
      </p:sp>
      <p:sp>
        <p:nvSpPr>
          <p:cNvPr id="155" name="Google Shape;155;p9"/>
          <p:cNvSpPr/>
          <p:nvPr/>
        </p:nvSpPr>
        <p:spPr>
          <a:xfrm>
            <a:off x="745763" y="360604"/>
            <a:ext cx="8390100" cy="18795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6" name="Google Shape;156;p9"/>
          <p:cNvSpPr/>
          <p:nvPr/>
        </p:nvSpPr>
        <p:spPr>
          <a:xfrm>
            <a:off x="1624950" y="4482838"/>
            <a:ext cx="6808500" cy="20118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9"/>
          <p:cNvSpPr/>
          <p:nvPr/>
        </p:nvSpPr>
        <p:spPr>
          <a:xfrm>
            <a:off x="1968250" y="4361500"/>
            <a:ext cx="3288000" cy="193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a81489846c_0_0"/>
          <p:cNvSpPr txBox="1"/>
          <p:nvPr/>
        </p:nvSpPr>
        <p:spPr>
          <a:xfrm>
            <a:off x="5058266" y="695472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a:t>
            </a:r>
            <a:r>
              <a:rPr lang="en-US" sz="1100"/>
              <a:t>3</a:t>
            </a:r>
            <a:endParaRPr b="0" i="0" sz="1100" u="none" cap="none" strike="noStrike">
              <a:solidFill>
                <a:srgbClr val="000000"/>
              </a:solidFill>
              <a:latin typeface="Arial"/>
              <a:ea typeface="Arial"/>
              <a:cs typeface="Arial"/>
              <a:sym typeface="Arial"/>
            </a:endParaRPr>
          </a:p>
        </p:txBody>
      </p:sp>
      <p:sp>
        <p:nvSpPr>
          <p:cNvPr id="163" name="Google Shape;163;ga81489846c_0_0"/>
          <p:cNvSpPr txBox="1"/>
          <p:nvPr/>
        </p:nvSpPr>
        <p:spPr>
          <a:xfrm>
            <a:off x="0" y="0"/>
            <a:ext cx="9524100" cy="10824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US" sz="1800">
                <a:solidFill>
                  <a:srgbClr val="000000"/>
                </a:solidFill>
              </a:rPr>
              <a:t>Removing Moved Courses</a:t>
            </a:r>
            <a:endParaRPr b="1" sz="1800">
              <a:solidFill>
                <a:srgbClr val="000000"/>
              </a:solidFill>
            </a:endParaRPr>
          </a:p>
          <a:p>
            <a:pPr indent="0" lvl="0" marL="12700" rtl="0" algn="l">
              <a:spcBef>
                <a:spcPts val="0"/>
              </a:spcBef>
              <a:spcAft>
                <a:spcPts val="0"/>
              </a:spcAft>
              <a:buNone/>
            </a:pPr>
            <a:r>
              <a:t/>
            </a:r>
            <a:endParaRPr b="1" sz="1600">
              <a:solidFill>
                <a:srgbClr val="000000"/>
              </a:solidFill>
            </a:endParaRPr>
          </a:p>
          <a:p>
            <a:pPr indent="-229234" lvl="0" marL="244475" rtl="0" algn="l">
              <a:spcBef>
                <a:spcPts val="0"/>
              </a:spcBef>
              <a:spcAft>
                <a:spcPts val="0"/>
              </a:spcAft>
              <a:buClr>
                <a:srgbClr val="000000"/>
              </a:buClr>
              <a:buSzPts val="1400"/>
              <a:buFont typeface="Noto Sans Symbols"/>
              <a:buChar char="∙"/>
            </a:pPr>
            <a:r>
              <a:rPr lang="en-US">
                <a:solidFill>
                  <a:srgbClr val="000000"/>
                </a:solidFill>
              </a:rPr>
              <a:t>To remove a moved course that was incorrectly placed, click the pin to the left of the course name.</a:t>
            </a:r>
            <a:endParaRPr>
              <a:solidFill>
                <a:srgbClr val="000000"/>
              </a:solidFill>
            </a:endParaRPr>
          </a:p>
          <a:p>
            <a:pPr indent="0" lvl="0" marL="12700" rtl="0" algn="l">
              <a:spcBef>
                <a:spcPts val="0"/>
              </a:spcBef>
              <a:spcAft>
                <a:spcPts val="0"/>
              </a:spcAft>
              <a:buNone/>
            </a:pPr>
            <a:r>
              <a:t/>
            </a:r>
            <a:endParaRPr/>
          </a:p>
        </p:txBody>
      </p:sp>
      <p:pic>
        <p:nvPicPr>
          <p:cNvPr id="164" name="Google Shape;164;ga81489846c_0_0"/>
          <p:cNvPicPr preferRelativeResize="0"/>
          <p:nvPr/>
        </p:nvPicPr>
        <p:blipFill>
          <a:blip r:embed="rId3">
            <a:alphaModFix/>
          </a:blip>
          <a:stretch>
            <a:fillRect/>
          </a:stretch>
        </p:blipFill>
        <p:spPr>
          <a:xfrm>
            <a:off x="594850" y="1508600"/>
            <a:ext cx="8334375" cy="1866900"/>
          </a:xfrm>
          <a:prstGeom prst="rect">
            <a:avLst/>
          </a:prstGeom>
          <a:noFill/>
          <a:ln>
            <a:noFill/>
          </a:ln>
        </p:spPr>
      </p:pic>
      <p:sp>
        <p:nvSpPr>
          <p:cNvPr id="165" name="Google Shape;165;ga81489846c_0_0"/>
          <p:cNvSpPr txBox="1"/>
          <p:nvPr/>
        </p:nvSpPr>
        <p:spPr>
          <a:xfrm>
            <a:off x="55125" y="3298650"/>
            <a:ext cx="9524100" cy="435600"/>
          </a:xfrm>
          <a:prstGeom prst="rect">
            <a:avLst/>
          </a:prstGeom>
          <a:noFill/>
          <a:ln>
            <a:noFill/>
          </a:ln>
        </p:spPr>
        <p:txBody>
          <a:bodyPr anchorCtr="0" anchor="t" bIns="91425" lIns="91425" spcFirstLastPara="1" rIns="91425" wrap="square" tIns="91425">
            <a:noAutofit/>
          </a:bodyPr>
          <a:lstStyle/>
          <a:p>
            <a:pPr indent="-229234" lvl="0" marL="244475" rtl="0" algn="l">
              <a:spcBef>
                <a:spcPts val="0"/>
              </a:spcBef>
              <a:spcAft>
                <a:spcPts val="0"/>
              </a:spcAft>
              <a:buClr>
                <a:srgbClr val="000000"/>
              </a:buClr>
              <a:buSzPts val="1400"/>
              <a:buFont typeface="Noto Sans Symbols"/>
              <a:buChar char="∙"/>
            </a:pPr>
            <a:r>
              <a:rPr lang="en-US">
                <a:solidFill>
                  <a:srgbClr val="000000"/>
                </a:solidFill>
              </a:rPr>
              <a:t>This will turn the pin into a circle.</a:t>
            </a:r>
            <a:endParaRPr/>
          </a:p>
        </p:txBody>
      </p:sp>
      <p:cxnSp>
        <p:nvCxnSpPr>
          <p:cNvPr id="166" name="Google Shape;166;ga81489846c_0_0"/>
          <p:cNvCxnSpPr/>
          <p:nvPr/>
        </p:nvCxnSpPr>
        <p:spPr>
          <a:xfrm flipH="1" rot="10800000">
            <a:off x="748325" y="2602075"/>
            <a:ext cx="1173600" cy="289200"/>
          </a:xfrm>
          <a:prstGeom prst="straightConnector1">
            <a:avLst/>
          </a:prstGeom>
          <a:noFill/>
          <a:ln cap="flat" cmpd="sng" w="9525">
            <a:solidFill>
              <a:srgbClr val="1F497D"/>
            </a:solidFill>
            <a:prstDash val="solid"/>
            <a:round/>
            <a:headEnd len="med" w="med" type="none"/>
            <a:tailEnd len="med" w="med" type="triangle"/>
          </a:ln>
        </p:spPr>
      </p:cxnSp>
      <p:sp>
        <p:nvSpPr>
          <p:cNvPr id="167" name="Google Shape;167;ga81489846c_0_0"/>
          <p:cNvSpPr txBox="1"/>
          <p:nvPr/>
        </p:nvSpPr>
        <p:spPr>
          <a:xfrm>
            <a:off x="267150" y="5579650"/>
            <a:ext cx="9524100" cy="976500"/>
          </a:xfrm>
          <a:prstGeom prst="rect">
            <a:avLst/>
          </a:prstGeom>
          <a:noFill/>
          <a:ln>
            <a:noFill/>
          </a:ln>
        </p:spPr>
        <p:txBody>
          <a:bodyPr anchorCtr="0" anchor="t" bIns="91425" lIns="91425" spcFirstLastPara="1" rIns="91425" wrap="square" tIns="91425">
            <a:noAutofit/>
          </a:bodyPr>
          <a:lstStyle/>
          <a:p>
            <a:pPr indent="-228600" lvl="0" marL="241300" rtl="0" algn="l">
              <a:spcBef>
                <a:spcPts val="655"/>
              </a:spcBef>
              <a:spcAft>
                <a:spcPts val="0"/>
              </a:spcAft>
              <a:buClr>
                <a:srgbClr val="000000"/>
              </a:buClr>
              <a:buSzPts val="1400"/>
              <a:buFont typeface="Noto Sans Symbols"/>
              <a:buChar char="∙"/>
            </a:pPr>
            <a:r>
              <a:rPr lang="en-US">
                <a:solidFill>
                  <a:srgbClr val="000000"/>
                </a:solidFill>
              </a:rPr>
              <a:t>Then click the Rerun button at the top to refresh your screen and each course that had its pin removed will go back to the Unapplied section at the bottom of the audit.</a:t>
            </a:r>
            <a:endParaRPr sz="1600">
              <a:solidFill>
                <a:srgbClr val="000000"/>
              </a:solidFill>
            </a:endParaRPr>
          </a:p>
          <a:p>
            <a:pPr indent="-228600" lvl="0" marL="241300" marR="5080" rtl="0" algn="l">
              <a:lnSpc>
                <a:spcPct val="101400"/>
              </a:lnSpc>
              <a:spcBef>
                <a:spcPts val="0"/>
              </a:spcBef>
              <a:spcAft>
                <a:spcPts val="0"/>
              </a:spcAft>
              <a:buClr>
                <a:srgbClr val="000000"/>
              </a:buClr>
              <a:buSzPts val="1400"/>
              <a:buFont typeface="Noto Sans Symbols"/>
              <a:buChar char="∙"/>
            </a:pPr>
            <a:r>
              <a:rPr lang="en-US">
                <a:solidFill>
                  <a:srgbClr val="000000"/>
                </a:solidFill>
              </a:rPr>
              <a:t>You may now use the Move Course function to move that course to another section.</a:t>
            </a:r>
            <a:endParaRPr b="1" sz="1600">
              <a:solidFill>
                <a:srgbClr val="000000"/>
              </a:solidFill>
            </a:endParaRPr>
          </a:p>
          <a:p>
            <a:pPr indent="0" lvl="0" marL="12700" rtl="0" algn="l">
              <a:spcBef>
                <a:spcPts val="0"/>
              </a:spcBef>
              <a:spcAft>
                <a:spcPts val="0"/>
              </a:spcAft>
              <a:buNone/>
            </a:pPr>
            <a:r>
              <a:t/>
            </a:r>
            <a:endParaRPr/>
          </a:p>
        </p:txBody>
      </p:sp>
      <p:pic>
        <p:nvPicPr>
          <p:cNvPr id="168" name="Google Shape;168;ga81489846c_0_0"/>
          <p:cNvPicPr preferRelativeResize="0"/>
          <p:nvPr/>
        </p:nvPicPr>
        <p:blipFill>
          <a:blip r:embed="rId4">
            <a:alphaModFix/>
          </a:blip>
          <a:stretch>
            <a:fillRect/>
          </a:stretch>
        </p:blipFill>
        <p:spPr>
          <a:xfrm>
            <a:off x="1139800" y="3801700"/>
            <a:ext cx="7244488" cy="1540600"/>
          </a:xfrm>
          <a:prstGeom prst="rect">
            <a:avLst/>
          </a:prstGeom>
          <a:noFill/>
          <a:ln>
            <a:noFill/>
          </a:ln>
        </p:spPr>
      </p:pic>
      <p:cxnSp>
        <p:nvCxnSpPr>
          <p:cNvPr id="169" name="Google Shape;169;ga81489846c_0_0"/>
          <p:cNvCxnSpPr/>
          <p:nvPr/>
        </p:nvCxnSpPr>
        <p:spPr>
          <a:xfrm flipH="1" rot="10800000">
            <a:off x="1394600" y="4779175"/>
            <a:ext cx="510300" cy="425100"/>
          </a:xfrm>
          <a:prstGeom prst="straightConnector1">
            <a:avLst/>
          </a:prstGeom>
          <a:noFill/>
          <a:ln cap="flat" cmpd="sng" w="9525">
            <a:solidFill>
              <a:srgbClr val="1F497D"/>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3" name="Shape 173"/>
        <p:cNvGrpSpPr/>
        <p:nvPr/>
      </p:nvGrpSpPr>
      <p:grpSpPr>
        <a:xfrm>
          <a:off x="0" y="0"/>
          <a:ext cx="0" cy="0"/>
          <a:chOff x="0" y="0"/>
          <a:chExt cx="0" cy="0"/>
        </a:xfrm>
      </p:grpSpPr>
      <p:sp>
        <p:nvSpPr>
          <p:cNvPr id="174" name="Google Shape;174;p13"/>
          <p:cNvSpPr txBox="1"/>
          <p:nvPr/>
        </p:nvSpPr>
        <p:spPr>
          <a:xfrm>
            <a:off x="142750" y="154425"/>
            <a:ext cx="9340800" cy="19032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Course Planning</a:t>
            </a:r>
            <a:endParaRPr b="1" i="0" sz="18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NOTE: This function should only be used by Ed.D./Ed.D. CTAS </a:t>
            </a:r>
            <a:r>
              <a:rPr b="1" lang="en-US" sz="1600"/>
              <a:t>s</a:t>
            </a:r>
            <a:r>
              <a:rPr b="1" i="0" lang="en-US" sz="1600" u="none" cap="none" strike="noStrike">
                <a:solidFill>
                  <a:srgbClr val="000000"/>
                </a:solidFill>
                <a:latin typeface="Arial"/>
                <a:ea typeface="Arial"/>
                <a:cs typeface="Arial"/>
                <a:sym typeface="Arial"/>
              </a:rPr>
              <a:t>tudents. </a:t>
            </a:r>
            <a:endParaRPr b="1" i="0" sz="16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000000"/>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Ph.D. students are expected to submit their Program Plan in the final term of coursework being used on the plan, so there will be no future planned courses.</a:t>
            </a:r>
            <a:endParaRPr b="1" i="0" sz="1600" u="none" cap="none" strike="noStrike">
              <a:solidFill>
                <a:srgbClr val="000000"/>
              </a:solidFill>
              <a:latin typeface="Arial"/>
              <a:ea typeface="Arial"/>
              <a:cs typeface="Arial"/>
              <a:sym typeface="Arial"/>
            </a:endParaRPr>
          </a:p>
        </p:txBody>
      </p:sp>
      <p:sp>
        <p:nvSpPr>
          <p:cNvPr id="175" name="Google Shape;175;p13"/>
          <p:cNvSpPr txBox="1"/>
          <p:nvPr/>
        </p:nvSpPr>
        <p:spPr>
          <a:xfrm>
            <a:off x="142750" y="4406225"/>
            <a:ext cx="9340800" cy="2491200"/>
          </a:xfrm>
          <a:prstGeom prst="rect">
            <a:avLst/>
          </a:prstGeom>
          <a:noFill/>
          <a:ln>
            <a:noFill/>
          </a:ln>
        </p:spPr>
        <p:txBody>
          <a:bodyPr anchorCtr="0" anchor="t" bIns="0" lIns="0" spcFirstLastPara="1" rIns="0" wrap="square" tIns="149850">
            <a:spAutoFit/>
          </a:bodyPr>
          <a:lstStyle/>
          <a:p>
            <a:pPr indent="0" lvl="0" marL="12700" marR="0" rtl="0" algn="l">
              <a:lnSpc>
                <a:spcPct val="100000"/>
              </a:lnSpc>
              <a:spcBef>
                <a:spcPts val="0"/>
              </a:spcBef>
              <a:spcAft>
                <a:spcPts val="0"/>
              </a:spcAft>
              <a:buClr>
                <a:srgbClr val="000000"/>
              </a:buClr>
              <a:buSzPts val="1600"/>
              <a:buFont typeface="Arial"/>
              <a:buNone/>
            </a:pPr>
            <a:r>
              <a:rPr lang="en-US" sz="1600"/>
              <a:t>ODS is presenting the steps on how to plan courses for your understanding only. Faculty advisors are not expected to do this for their Ed.D./Ed.D. CTAS students.</a:t>
            </a:r>
            <a:endParaRPr sz="1600"/>
          </a:p>
          <a:p>
            <a:pPr indent="0" lvl="0" marL="12700" marR="0" rtl="0" algn="l">
              <a:lnSpc>
                <a:spcPct val="100000"/>
              </a:lnSpc>
              <a:spcBef>
                <a:spcPts val="0"/>
              </a:spcBef>
              <a:spcAft>
                <a:spcPts val="0"/>
              </a:spcAft>
              <a:buClr>
                <a:srgbClr val="000000"/>
              </a:buClr>
              <a:buSzPts val="1600"/>
              <a:buFont typeface="Arial"/>
              <a:buNone/>
            </a:pPr>
            <a:r>
              <a:t/>
            </a:r>
            <a:endParaRPr sz="1600"/>
          </a:p>
          <a:p>
            <a:pPr indent="0" lvl="0" marL="1270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Adding future courses to the program plan</a:t>
            </a:r>
            <a:endParaRPr b="0" i="0" sz="1600" u="none" cap="none" strike="noStrike">
              <a:solidFill>
                <a:srgbClr val="000000"/>
              </a:solidFill>
              <a:latin typeface="Arial"/>
              <a:ea typeface="Arial"/>
              <a:cs typeface="Arial"/>
              <a:sym typeface="Arial"/>
            </a:endParaRPr>
          </a:p>
          <a:p>
            <a:pPr indent="-228600" lvl="0" marL="469900" marR="0" rtl="0" algn="l">
              <a:lnSpc>
                <a:spcPct val="100000"/>
              </a:lnSpc>
              <a:spcBef>
                <a:spcPts val="1080"/>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Click on the section (light shade bar) you wish to add a future course (do not click on the dark blue bars as they do not contain coursework - those are only section folders).</a:t>
            </a:r>
            <a:endParaRPr b="0" i="0" sz="1600" u="none" cap="none" strike="noStrike">
              <a:solidFill>
                <a:srgbClr val="000000"/>
              </a:solidFill>
              <a:latin typeface="Arial"/>
              <a:ea typeface="Arial"/>
              <a:cs typeface="Arial"/>
              <a:sym typeface="Arial"/>
            </a:endParaRPr>
          </a:p>
          <a:p>
            <a:pPr indent="-228600" lvl="0" marL="469900" marR="0" rtl="0" algn="l">
              <a:lnSpc>
                <a:spcPct val="120000"/>
              </a:lnSpc>
              <a:spcBef>
                <a:spcPts val="325"/>
              </a:spcBef>
              <a:spcAft>
                <a:spcPts val="0"/>
              </a:spcAft>
              <a:buClr>
                <a:srgbClr val="000000"/>
              </a:buClr>
              <a:buSzPts val="1600"/>
              <a:buFont typeface="Noto Sans Symbols"/>
              <a:buChar char="∙"/>
            </a:pPr>
            <a:r>
              <a:rPr b="0" i="0" lang="en-US" sz="1600" u="none" cap="none" strike="noStrike">
                <a:solidFill>
                  <a:srgbClr val="000000"/>
                </a:solidFill>
                <a:latin typeface="Arial"/>
                <a:ea typeface="Arial"/>
                <a:cs typeface="Arial"/>
                <a:sym typeface="Arial"/>
              </a:rPr>
              <a:t>This will pop up the planning interface.</a:t>
            </a:r>
            <a:endParaRPr b="1" i="0" sz="1600" u="none" cap="none" strike="noStrike">
              <a:solidFill>
                <a:srgbClr val="000000"/>
              </a:solidFill>
              <a:latin typeface="Arial"/>
              <a:ea typeface="Arial"/>
              <a:cs typeface="Arial"/>
              <a:sym typeface="Arial"/>
            </a:endParaRPr>
          </a:p>
        </p:txBody>
      </p:sp>
      <p:pic>
        <p:nvPicPr>
          <p:cNvPr id="176" name="Google Shape;176;p13"/>
          <p:cNvPicPr preferRelativeResize="0"/>
          <p:nvPr/>
        </p:nvPicPr>
        <p:blipFill rotWithShape="1">
          <a:blip r:embed="rId3">
            <a:alphaModFix/>
          </a:blip>
          <a:srcRect b="0" l="0" r="0" t="0"/>
          <a:stretch/>
        </p:blipFill>
        <p:spPr>
          <a:xfrm>
            <a:off x="845375" y="2375200"/>
            <a:ext cx="7734300" cy="1657350"/>
          </a:xfrm>
          <a:prstGeom prst="rect">
            <a:avLst/>
          </a:prstGeom>
          <a:noFill/>
          <a:ln>
            <a:noFill/>
          </a:ln>
        </p:spPr>
      </p:pic>
      <p:cxnSp>
        <p:nvCxnSpPr>
          <p:cNvPr id="177" name="Google Shape;177;p13"/>
          <p:cNvCxnSpPr/>
          <p:nvPr/>
        </p:nvCxnSpPr>
        <p:spPr>
          <a:xfrm flipH="1" rot="10800000">
            <a:off x="570775" y="3121750"/>
            <a:ext cx="1115400" cy="910800"/>
          </a:xfrm>
          <a:prstGeom prst="straightConnector1">
            <a:avLst/>
          </a:prstGeom>
          <a:noFill/>
          <a:ln cap="flat" cmpd="sng" w="9525">
            <a:solidFill>
              <a:schemeClr val="dk2"/>
            </a:solidFill>
            <a:prstDash val="solid"/>
            <a:round/>
            <a:headEnd len="sm" w="sm" type="none"/>
            <a:tailEnd len="med" w="med" type="triangle"/>
          </a:ln>
        </p:spPr>
      </p:cxnSp>
      <p:sp>
        <p:nvSpPr>
          <p:cNvPr id="178" name="Google Shape;178;p13"/>
          <p:cNvSpPr txBox="1"/>
          <p:nvPr/>
        </p:nvSpPr>
        <p:spPr>
          <a:xfrm>
            <a:off x="4925691" y="716722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1</a:t>
            </a:r>
            <a:r>
              <a:rPr lang="en-US" sz="1100"/>
              <a:t>4</a:t>
            </a:r>
            <a:endParaRPr sz="1100"/>
          </a:p>
          <a:p>
            <a:pPr indent="0" lvl="0" marL="0" marR="0" rtl="0" algn="l">
              <a:lnSpc>
                <a:spcPct val="100000"/>
              </a:lnSpc>
              <a:spcBef>
                <a:spcPts val="0"/>
              </a:spcBef>
              <a:spcAft>
                <a:spcPts val="0"/>
              </a:spcAft>
              <a:buClr>
                <a:srgbClr val="000000"/>
              </a:buClr>
              <a:buSzPts val="1100"/>
              <a:buFont typeface="Arial"/>
              <a:buNone/>
            </a:pPr>
            <a:r>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2" name="Shape 182"/>
        <p:cNvGrpSpPr/>
        <p:nvPr/>
      </p:nvGrpSpPr>
      <p:grpSpPr>
        <a:xfrm>
          <a:off x="0" y="0"/>
          <a:ext cx="0" cy="0"/>
          <a:chOff x="0" y="0"/>
          <a:chExt cx="0" cy="0"/>
        </a:xfrm>
      </p:grpSpPr>
      <p:sp>
        <p:nvSpPr>
          <p:cNvPr id="183" name="Google Shape;183;p14"/>
          <p:cNvSpPr txBox="1"/>
          <p:nvPr/>
        </p:nvSpPr>
        <p:spPr>
          <a:xfrm>
            <a:off x="155576" y="480075"/>
            <a:ext cx="2651400" cy="2691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800"/>
              <a:t>Course Planning Tool</a:t>
            </a:r>
            <a:endParaRPr sz="1800">
              <a:latin typeface="Arial"/>
              <a:ea typeface="Arial"/>
              <a:cs typeface="Arial"/>
              <a:sym typeface="Arial"/>
            </a:endParaRPr>
          </a:p>
        </p:txBody>
      </p:sp>
      <p:sp>
        <p:nvSpPr>
          <p:cNvPr id="184" name="Google Shape;184;p14"/>
          <p:cNvSpPr txBox="1"/>
          <p:nvPr/>
        </p:nvSpPr>
        <p:spPr>
          <a:xfrm>
            <a:off x="506575" y="5110674"/>
            <a:ext cx="8612400" cy="1943400"/>
          </a:xfrm>
          <a:prstGeom prst="rect">
            <a:avLst/>
          </a:prstGeom>
          <a:noFill/>
          <a:ln>
            <a:noFill/>
          </a:ln>
        </p:spPr>
        <p:txBody>
          <a:bodyPr anchorCtr="0" anchor="t" bIns="0" lIns="0" spcFirstLastPara="1" rIns="0" wrap="square" tIns="149850">
            <a:noAutofit/>
          </a:bodyPr>
          <a:lstStyle/>
          <a:p>
            <a:pPr indent="-317500" lvl="0" marL="457200" marR="0" rtl="0" algn="l">
              <a:lnSpc>
                <a:spcPct val="100000"/>
              </a:lnSpc>
              <a:spcBef>
                <a:spcPts val="1085"/>
              </a:spcBef>
              <a:spcAft>
                <a:spcPts val="0"/>
              </a:spcAft>
              <a:buSzPts val="1400"/>
              <a:buFont typeface="Arial"/>
              <a:buChar char="●"/>
            </a:pPr>
            <a:r>
              <a:rPr lang="en-US">
                <a:latin typeface="Arial"/>
                <a:ea typeface="Arial"/>
                <a:cs typeface="Arial"/>
                <a:sym typeface="Arial"/>
              </a:rPr>
              <a:t>Plan: shows that you are in the planning tab.</a:t>
            </a:r>
            <a:endParaRPr>
              <a:latin typeface="Arial"/>
              <a:ea typeface="Arial"/>
              <a:cs typeface="Arial"/>
              <a:sym typeface="Arial"/>
            </a:endParaRPr>
          </a:p>
          <a:p>
            <a:pPr indent="-317500" lvl="0" marL="457200" marR="0" rtl="0" algn="l">
              <a:lnSpc>
                <a:spcPct val="100000"/>
              </a:lnSpc>
              <a:spcBef>
                <a:spcPts val="0"/>
              </a:spcBef>
              <a:spcAft>
                <a:spcPts val="0"/>
              </a:spcAft>
              <a:buSzPts val="1400"/>
              <a:buChar char="●"/>
            </a:pPr>
            <a:r>
              <a:rPr lang="en-US"/>
              <a:t>PDF - This will download a grid of every course on the transcript (including transfer credits) and ODS requirements.</a:t>
            </a:r>
            <a:endParaRPr/>
          </a:p>
          <a:p>
            <a:pPr indent="-317500" lvl="0" marL="457200" marR="0" rtl="0" algn="l">
              <a:lnSpc>
                <a:spcPct val="100000"/>
              </a:lnSpc>
              <a:spcBef>
                <a:spcPts val="0"/>
              </a:spcBef>
              <a:spcAft>
                <a:spcPts val="0"/>
              </a:spcAft>
              <a:buSzPts val="1400"/>
              <a:buChar char="●"/>
            </a:pPr>
            <a:r>
              <a:rPr lang="en-US"/>
              <a:t>Update Max</a:t>
            </a:r>
            <a:r>
              <a:rPr lang="en-US">
                <a:latin typeface="Arial"/>
                <a:ea typeface="Arial"/>
                <a:cs typeface="Arial"/>
                <a:sym typeface="Arial"/>
              </a:rPr>
              <a:t> Year: Allows you to add </a:t>
            </a:r>
            <a:r>
              <a:rPr lang="en-US"/>
              <a:t>an academic</a:t>
            </a:r>
            <a:r>
              <a:rPr lang="en-US">
                <a:latin typeface="Arial"/>
                <a:ea typeface="Arial"/>
                <a:cs typeface="Arial"/>
                <a:sym typeface="Arial"/>
              </a:rPr>
              <a:t> year not listed on the grid.</a:t>
            </a:r>
            <a:endParaRPr>
              <a:latin typeface="Arial"/>
              <a:ea typeface="Arial"/>
              <a:cs typeface="Arial"/>
              <a:sym typeface="Arial"/>
            </a:endParaRPr>
          </a:p>
          <a:p>
            <a:pPr indent="-317500" lvl="0" marL="457200" marR="0" rtl="0" algn="l">
              <a:lnSpc>
                <a:spcPct val="100000"/>
              </a:lnSpc>
              <a:spcBef>
                <a:spcPts val="0"/>
              </a:spcBef>
              <a:spcAft>
                <a:spcPts val="0"/>
              </a:spcAft>
              <a:buSzPts val="1400"/>
              <a:buChar char="●"/>
            </a:pPr>
            <a:r>
              <a:rPr lang="en-US"/>
              <a:t>List View: Switches the grid to a list style</a:t>
            </a:r>
            <a:endParaRPr/>
          </a:p>
          <a:p>
            <a:pPr indent="-317500" lvl="0" marL="457200" marR="0" rtl="0" algn="l">
              <a:lnSpc>
                <a:spcPct val="100000"/>
              </a:lnSpc>
              <a:spcBef>
                <a:spcPts val="0"/>
              </a:spcBef>
              <a:spcAft>
                <a:spcPts val="0"/>
              </a:spcAft>
              <a:buSzPts val="1400"/>
              <a:buChar char="●"/>
            </a:pPr>
            <a:r>
              <a:rPr lang="en-US"/>
              <a:t>Plan a Course</a:t>
            </a:r>
            <a:r>
              <a:rPr lang="en-US">
                <a:latin typeface="Arial"/>
                <a:ea typeface="Arial"/>
                <a:cs typeface="Arial"/>
                <a:sym typeface="Arial"/>
              </a:rPr>
              <a:t>: </a:t>
            </a:r>
            <a:r>
              <a:rPr lang="en-US"/>
              <a:t>Area listing</a:t>
            </a:r>
            <a:r>
              <a:rPr lang="en-US">
                <a:latin typeface="Arial"/>
                <a:ea typeface="Arial"/>
                <a:cs typeface="Arial"/>
                <a:sym typeface="Arial"/>
              </a:rPr>
              <a:t> allowable courses that can fit in </a:t>
            </a:r>
            <a:r>
              <a:rPr lang="en-US"/>
              <a:t>a chosen term and section</a:t>
            </a:r>
            <a:r>
              <a:rPr lang="en-US">
                <a:latin typeface="Arial"/>
                <a:ea typeface="Arial"/>
                <a:cs typeface="Arial"/>
                <a:sym typeface="Arial"/>
              </a:rPr>
              <a:t>.</a:t>
            </a:r>
            <a:endParaRPr>
              <a:latin typeface="Arial"/>
              <a:ea typeface="Arial"/>
              <a:cs typeface="Arial"/>
              <a:sym typeface="Arial"/>
            </a:endParaRPr>
          </a:p>
          <a:p>
            <a:pPr indent="-317500" lvl="0" marL="457200" marR="0" rtl="0" algn="l">
              <a:lnSpc>
                <a:spcPct val="100000"/>
              </a:lnSpc>
              <a:spcBef>
                <a:spcPts val="0"/>
              </a:spcBef>
              <a:spcAft>
                <a:spcPts val="0"/>
              </a:spcAft>
              <a:buSzPts val="1400"/>
              <a:buFont typeface="Arial"/>
              <a:buChar char="●"/>
            </a:pPr>
            <a:r>
              <a:rPr lang="en-US">
                <a:latin typeface="Arial"/>
                <a:ea typeface="Arial"/>
                <a:cs typeface="Arial"/>
                <a:sym typeface="Arial"/>
              </a:rPr>
              <a:t>Pages tab: If there are more pages to be seen, click on the numbers or arrows to see more courses.</a:t>
            </a:r>
            <a:endParaRPr/>
          </a:p>
        </p:txBody>
      </p:sp>
      <p:sp>
        <p:nvSpPr>
          <p:cNvPr id="185" name="Google Shape;185;p14"/>
          <p:cNvSpPr txBox="1"/>
          <p:nvPr/>
        </p:nvSpPr>
        <p:spPr>
          <a:xfrm>
            <a:off x="4768383" y="7172525"/>
            <a:ext cx="232500" cy="1656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rPr lang="en-US"/>
              <a:t>15</a:t>
            </a:r>
            <a:endParaRPr/>
          </a:p>
        </p:txBody>
      </p:sp>
      <p:pic>
        <p:nvPicPr>
          <p:cNvPr id="186" name="Google Shape;186;p14"/>
          <p:cNvPicPr preferRelativeResize="0"/>
          <p:nvPr/>
        </p:nvPicPr>
        <p:blipFill rotWithShape="1">
          <a:blip r:embed="rId3">
            <a:alphaModFix/>
          </a:blip>
          <a:srcRect b="7876" l="4785" r="6593" t="12078"/>
          <a:stretch/>
        </p:blipFill>
        <p:spPr>
          <a:xfrm>
            <a:off x="889725" y="991300"/>
            <a:ext cx="7989826" cy="4059550"/>
          </a:xfrm>
          <a:prstGeom prst="rect">
            <a:avLst/>
          </a:prstGeom>
          <a:noFill/>
          <a:ln>
            <a:noFill/>
          </a:ln>
        </p:spPr>
      </p:pic>
      <p:cxnSp>
        <p:nvCxnSpPr>
          <p:cNvPr id="187" name="Google Shape;187;p14"/>
          <p:cNvCxnSpPr/>
          <p:nvPr/>
        </p:nvCxnSpPr>
        <p:spPr>
          <a:xfrm rot="10800000">
            <a:off x="8074225" y="5110675"/>
            <a:ext cx="827700" cy="1476300"/>
          </a:xfrm>
          <a:prstGeom prst="straightConnector1">
            <a:avLst/>
          </a:prstGeom>
          <a:noFill/>
          <a:ln cap="flat" cmpd="sng" w="9525">
            <a:solidFill>
              <a:srgbClr val="1F497D"/>
            </a:solidFill>
            <a:prstDash val="solid"/>
            <a:round/>
            <a:headEnd len="med" w="med" type="none"/>
            <a:tailEnd len="med" w="med" type="triangle"/>
          </a:ln>
        </p:spPr>
      </p:cxnSp>
      <p:sp>
        <p:nvSpPr>
          <p:cNvPr id="188" name="Google Shape;188;p14"/>
          <p:cNvSpPr/>
          <p:nvPr/>
        </p:nvSpPr>
        <p:spPr>
          <a:xfrm>
            <a:off x="1669000" y="1338975"/>
            <a:ext cx="389700" cy="269100"/>
          </a:xfrm>
          <a:prstGeom prst="ellipse">
            <a:avLst/>
          </a:prstGeom>
          <a:noFill/>
          <a:ln cap="flat" cmpd="sng" w="1905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4"/>
          <p:cNvSpPr/>
          <p:nvPr/>
        </p:nvSpPr>
        <p:spPr>
          <a:xfrm>
            <a:off x="950200" y="1608075"/>
            <a:ext cx="1230600" cy="165600"/>
          </a:xfrm>
          <a:prstGeom prst="rect">
            <a:avLst/>
          </a:prstGeom>
          <a:noFill/>
          <a:ln cap="flat" cmpd="sng" w="1905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3" name="Shape 193"/>
        <p:cNvGrpSpPr/>
        <p:nvPr/>
      </p:nvGrpSpPr>
      <p:grpSpPr>
        <a:xfrm>
          <a:off x="0" y="0"/>
          <a:ext cx="0" cy="0"/>
          <a:chOff x="0" y="0"/>
          <a:chExt cx="0" cy="0"/>
        </a:xfrm>
      </p:grpSpPr>
      <p:sp>
        <p:nvSpPr>
          <p:cNvPr id="194" name="Google Shape;194;p15"/>
          <p:cNvSpPr txBox="1"/>
          <p:nvPr/>
        </p:nvSpPr>
        <p:spPr>
          <a:xfrm>
            <a:off x="142750" y="132075"/>
            <a:ext cx="3286200" cy="2691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800"/>
              <a:t>Adding a</a:t>
            </a:r>
            <a:r>
              <a:rPr b="1" lang="en-US" sz="1800">
                <a:latin typeface="Arial"/>
                <a:ea typeface="Arial"/>
                <a:cs typeface="Arial"/>
                <a:sym typeface="Arial"/>
              </a:rPr>
              <a:t> Plann</a:t>
            </a:r>
            <a:r>
              <a:rPr b="1" lang="en-US" sz="1800"/>
              <a:t>ed Course</a:t>
            </a:r>
            <a:endParaRPr sz="1800">
              <a:latin typeface="Arial"/>
              <a:ea typeface="Arial"/>
              <a:cs typeface="Arial"/>
              <a:sym typeface="Arial"/>
            </a:endParaRPr>
          </a:p>
        </p:txBody>
      </p:sp>
      <p:sp>
        <p:nvSpPr>
          <p:cNvPr id="195" name="Google Shape;195;p15"/>
          <p:cNvSpPr txBox="1"/>
          <p:nvPr/>
        </p:nvSpPr>
        <p:spPr>
          <a:xfrm>
            <a:off x="142750" y="5345002"/>
            <a:ext cx="9254400" cy="1644900"/>
          </a:xfrm>
          <a:prstGeom prst="rect">
            <a:avLst/>
          </a:prstGeom>
          <a:noFill/>
          <a:ln>
            <a:noFill/>
          </a:ln>
        </p:spPr>
        <p:txBody>
          <a:bodyPr anchorCtr="0" anchor="t" bIns="0" lIns="0" spcFirstLastPara="1" rIns="0" wrap="square" tIns="43175">
            <a:noAutofit/>
          </a:bodyPr>
          <a:lstStyle/>
          <a:p>
            <a:pPr indent="-228600" lvl="0" marL="469900" marR="0" rtl="0" algn="l">
              <a:lnSpc>
                <a:spcPct val="100000"/>
              </a:lnSpc>
              <a:spcBef>
                <a:spcPts val="0"/>
              </a:spcBef>
              <a:spcAft>
                <a:spcPts val="0"/>
              </a:spcAft>
              <a:buSzPts val="1400"/>
              <a:buFont typeface="Noto Sans Symbols"/>
              <a:buChar char="∙"/>
            </a:pPr>
            <a:r>
              <a:rPr lang="en-US"/>
              <a:t>For every academic year, the left box is Autumn, the center box is Spring, and the right box is Summer</a:t>
            </a:r>
            <a:endParaRPr/>
          </a:p>
          <a:p>
            <a:pPr indent="-228600" lvl="0" marL="469900" marR="0" rtl="0" algn="l">
              <a:lnSpc>
                <a:spcPct val="100000"/>
              </a:lnSpc>
              <a:spcBef>
                <a:spcPts val="0"/>
              </a:spcBef>
              <a:spcAft>
                <a:spcPts val="0"/>
              </a:spcAft>
              <a:buSzPts val="1400"/>
              <a:buFont typeface="Noto Sans Symbols"/>
              <a:buChar char="∙"/>
            </a:pPr>
            <a:r>
              <a:rPr lang="en-US" sz="1400">
                <a:latin typeface="Arial"/>
                <a:ea typeface="Arial"/>
                <a:cs typeface="Arial"/>
                <a:sym typeface="Arial"/>
              </a:rPr>
              <a:t>Click </a:t>
            </a:r>
            <a:r>
              <a:rPr lang="en-US"/>
              <a:t>i</a:t>
            </a:r>
            <a:r>
              <a:rPr lang="en-US" sz="1400">
                <a:latin typeface="Arial"/>
                <a:ea typeface="Arial"/>
                <a:cs typeface="Arial"/>
                <a:sym typeface="Arial"/>
              </a:rPr>
              <a:t>n the </a:t>
            </a:r>
            <a:r>
              <a:rPr lang="en-US"/>
              <a:t>box where</a:t>
            </a:r>
            <a:r>
              <a:rPr lang="en-US" sz="1400">
                <a:latin typeface="Arial"/>
                <a:ea typeface="Arial"/>
                <a:cs typeface="Arial"/>
                <a:sym typeface="Arial"/>
              </a:rPr>
              <a:t> you pla</a:t>
            </a:r>
            <a:r>
              <a:rPr lang="en-US"/>
              <a:t>n to add a future course. This will highlight the box in blue and every course could potentially go there, will appear in the course list.</a:t>
            </a:r>
            <a:endParaRPr/>
          </a:p>
          <a:p>
            <a:pPr indent="0" lvl="0" marL="0" marR="0" rtl="0" algn="l">
              <a:lnSpc>
                <a:spcPct val="100000"/>
              </a:lnSpc>
              <a:spcBef>
                <a:spcPts val="25"/>
              </a:spcBef>
              <a:spcAft>
                <a:spcPts val="0"/>
              </a:spcAft>
              <a:buNone/>
            </a:pPr>
            <a:r>
              <a:t/>
            </a:r>
            <a:endParaRPr sz="2300">
              <a:latin typeface="Arial"/>
              <a:ea typeface="Arial"/>
              <a:cs typeface="Arial"/>
              <a:sym typeface="Arial"/>
            </a:endParaRPr>
          </a:p>
          <a:p>
            <a:pPr indent="0" lvl="0" marL="12700" marR="5080" rtl="0" algn="l">
              <a:lnSpc>
                <a:spcPct val="108800"/>
              </a:lnSpc>
              <a:spcBef>
                <a:spcPts val="0"/>
              </a:spcBef>
              <a:spcAft>
                <a:spcPts val="0"/>
              </a:spcAft>
              <a:buNone/>
            </a:pPr>
            <a:r>
              <a:rPr b="1" lang="en-US" sz="1400">
                <a:latin typeface="Arial"/>
                <a:ea typeface="Arial"/>
                <a:cs typeface="Arial"/>
                <a:sym typeface="Arial"/>
              </a:rPr>
              <a:t>NOTE: </a:t>
            </a:r>
            <a:r>
              <a:rPr lang="en-US" sz="1400">
                <a:latin typeface="Arial"/>
                <a:ea typeface="Arial"/>
                <a:cs typeface="Arial"/>
                <a:sym typeface="Arial"/>
              </a:rPr>
              <a:t>Planning a course will not register you for that course. You will have to register as you normally would through the MyTC Portal once registration opens for that term.</a:t>
            </a:r>
            <a:endParaRPr sz="1400">
              <a:latin typeface="Arial"/>
              <a:ea typeface="Arial"/>
              <a:cs typeface="Arial"/>
              <a:sym typeface="Arial"/>
            </a:endParaRPr>
          </a:p>
        </p:txBody>
      </p:sp>
      <p:pic>
        <p:nvPicPr>
          <p:cNvPr id="196" name="Google Shape;196;p15"/>
          <p:cNvPicPr preferRelativeResize="0"/>
          <p:nvPr/>
        </p:nvPicPr>
        <p:blipFill rotWithShape="1">
          <a:blip r:embed="rId3">
            <a:alphaModFix/>
          </a:blip>
          <a:srcRect b="6831" l="4930" r="6385" t="11933"/>
          <a:stretch/>
        </p:blipFill>
        <p:spPr>
          <a:xfrm>
            <a:off x="646412" y="818138"/>
            <a:ext cx="8247077" cy="4249649"/>
          </a:xfrm>
          <a:prstGeom prst="rect">
            <a:avLst/>
          </a:prstGeom>
          <a:noFill/>
          <a:ln>
            <a:noFill/>
          </a:ln>
        </p:spPr>
      </p:pic>
      <p:cxnSp>
        <p:nvCxnSpPr>
          <p:cNvPr id="197" name="Google Shape;197;p15"/>
          <p:cNvCxnSpPr/>
          <p:nvPr/>
        </p:nvCxnSpPr>
        <p:spPr>
          <a:xfrm flipH="1">
            <a:off x="2793600" y="2470313"/>
            <a:ext cx="1270800" cy="945300"/>
          </a:xfrm>
          <a:prstGeom prst="straightConnector1">
            <a:avLst/>
          </a:prstGeom>
          <a:noFill/>
          <a:ln cap="flat" cmpd="sng" w="28575">
            <a:solidFill>
              <a:srgbClr val="1F497D"/>
            </a:solidFill>
            <a:prstDash val="solid"/>
            <a:round/>
            <a:headEnd len="med" w="med" type="none"/>
            <a:tailEnd len="med" w="med" type="triangle"/>
          </a:ln>
        </p:spPr>
      </p:cxnSp>
      <p:sp>
        <p:nvSpPr>
          <p:cNvPr id="198" name="Google Shape;198;p15"/>
          <p:cNvSpPr txBox="1"/>
          <p:nvPr/>
        </p:nvSpPr>
        <p:spPr>
          <a:xfrm>
            <a:off x="5067550" y="7250975"/>
            <a:ext cx="472500" cy="26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16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2" name="Shape 202"/>
        <p:cNvGrpSpPr/>
        <p:nvPr/>
      </p:nvGrpSpPr>
      <p:grpSpPr>
        <a:xfrm>
          <a:off x="0" y="0"/>
          <a:ext cx="0" cy="0"/>
          <a:chOff x="0" y="0"/>
          <a:chExt cx="0" cy="0"/>
        </a:xfrm>
      </p:grpSpPr>
      <p:sp>
        <p:nvSpPr>
          <p:cNvPr id="203" name="Google Shape;203;p16"/>
          <p:cNvSpPr txBox="1"/>
          <p:nvPr/>
        </p:nvSpPr>
        <p:spPr>
          <a:xfrm>
            <a:off x="142750" y="132075"/>
            <a:ext cx="3926100" cy="2691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800"/>
              <a:t>Adding a </a:t>
            </a:r>
            <a:r>
              <a:rPr b="1" lang="en-US" sz="1800">
                <a:latin typeface="Arial"/>
                <a:ea typeface="Arial"/>
                <a:cs typeface="Arial"/>
                <a:sym typeface="Arial"/>
              </a:rPr>
              <a:t>Plann</a:t>
            </a:r>
            <a:r>
              <a:rPr b="1" lang="en-US" sz="1800"/>
              <a:t>ed Course</a:t>
            </a:r>
            <a:r>
              <a:rPr b="1" lang="en-US" sz="1800">
                <a:latin typeface="Arial"/>
                <a:ea typeface="Arial"/>
                <a:cs typeface="Arial"/>
                <a:sym typeface="Arial"/>
              </a:rPr>
              <a:t> (cont.)</a:t>
            </a:r>
            <a:endParaRPr sz="1800">
              <a:latin typeface="Arial"/>
              <a:ea typeface="Arial"/>
              <a:cs typeface="Arial"/>
              <a:sym typeface="Arial"/>
            </a:endParaRPr>
          </a:p>
        </p:txBody>
      </p:sp>
      <p:sp>
        <p:nvSpPr>
          <p:cNvPr id="204" name="Google Shape;204;p16"/>
          <p:cNvSpPr txBox="1"/>
          <p:nvPr/>
        </p:nvSpPr>
        <p:spPr>
          <a:xfrm>
            <a:off x="142750" y="877050"/>
            <a:ext cx="3834900" cy="3037200"/>
          </a:xfrm>
          <a:prstGeom prst="rect">
            <a:avLst/>
          </a:prstGeom>
          <a:noFill/>
          <a:ln>
            <a:noFill/>
          </a:ln>
        </p:spPr>
        <p:txBody>
          <a:bodyPr anchorCtr="0" anchor="t" bIns="91425" lIns="91425" spcFirstLastPara="1" rIns="91425" wrap="square" tIns="91425">
            <a:noAutofit/>
          </a:bodyPr>
          <a:lstStyle/>
          <a:p>
            <a:pPr indent="-317500" lvl="0" marL="457200" marR="5080" rtl="0" algn="l">
              <a:lnSpc>
                <a:spcPct val="109300"/>
              </a:lnSpc>
              <a:spcBef>
                <a:spcPts val="0"/>
              </a:spcBef>
              <a:spcAft>
                <a:spcPts val="0"/>
              </a:spcAft>
              <a:buSzPts val="1400"/>
              <a:buChar char="●"/>
            </a:pPr>
            <a:r>
              <a:rPr lang="en-US"/>
              <a:t>Use the search bar to narrow your search for the course you wish to add.</a:t>
            </a:r>
            <a:endParaRPr/>
          </a:p>
          <a:p>
            <a:pPr indent="0" lvl="0" marL="914400" marR="5080" rtl="0" algn="l">
              <a:lnSpc>
                <a:spcPct val="109300"/>
              </a:lnSpc>
              <a:spcBef>
                <a:spcPts val="0"/>
              </a:spcBef>
              <a:spcAft>
                <a:spcPts val="0"/>
              </a:spcAft>
              <a:buNone/>
            </a:pPr>
            <a:r>
              <a:t/>
            </a:r>
            <a:endParaRPr/>
          </a:p>
          <a:p>
            <a:pPr indent="-317500" lvl="0" marL="457200" marR="5080" rtl="0" algn="l">
              <a:lnSpc>
                <a:spcPct val="109300"/>
              </a:lnSpc>
              <a:spcBef>
                <a:spcPts val="0"/>
              </a:spcBef>
              <a:spcAft>
                <a:spcPts val="0"/>
              </a:spcAft>
              <a:buSzPts val="1400"/>
              <a:buChar char="●"/>
            </a:pPr>
            <a:r>
              <a:rPr lang="en-US"/>
              <a:t>When you locate it, click it.</a:t>
            </a:r>
            <a:endParaRPr/>
          </a:p>
          <a:p>
            <a:pPr indent="0" lvl="0" marL="0" marR="5080" rtl="0" algn="l">
              <a:lnSpc>
                <a:spcPct val="109300"/>
              </a:lnSpc>
              <a:spcBef>
                <a:spcPts val="0"/>
              </a:spcBef>
              <a:spcAft>
                <a:spcPts val="0"/>
              </a:spcAft>
              <a:buNone/>
            </a:pPr>
            <a:r>
              <a:t/>
            </a:r>
            <a:endParaRPr/>
          </a:p>
          <a:p>
            <a:pPr indent="0" lvl="0" marL="0" marR="5080" rtl="0" algn="l">
              <a:lnSpc>
                <a:spcPct val="109300"/>
              </a:lnSpc>
              <a:spcBef>
                <a:spcPts val="0"/>
              </a:spcBef>
              <a:spcAft>
                <a:spcPts val="0"/>
              </a:spcAft>
              <a:buNone/>
            </a:pPr>
            <a:r>
              <a:t/>
            </a:r>
            <a:endParaRPr/>
          </a:p>
          <a:p>
            <a:pPr indent="-317500" lvl="0" marL="457200" marR="5080" rtl="0" algn="l">
              <a:lnSpc>
                <a:spcPct val="109300"/>
              </a:lnSpc>
              <a:spcBef>
                <a:spcPts val="0"/>
              </a:spcBef>
              <a:spcAft>
                <a:spcPts val="0"/>
              </a:spcAft>
              <a:buSzPts val="1400"/>
              <a:buChar char="●"/>
            </a:pPr>
            <a:r>
              <a:rPr lang="en-US"/>
              <a:t>Use the add button to add the course.</a:t>
            </a:r>
            <a:endParaRPr/>
          </a:p>
          <a:p>
            <a:pPr indent="0" lvl="0" marL="0" marR="5080" rtl="0" algn="l">
              <a:lnSpc>
                <a:spcPct val="109300"/>
              </a:lnSpc>
              <a:spcBef>
                <a:spcPts val="0"/>
              </a:spcBef>
              <a:spcAft>
                <a:spcPts val="0"/>
              </a:spcAft>
              <a:buNone/>
            </a:pPr>
            <a:r>
              <a:t/>
            </a:r>
            <a:endParaRPr/>
          </a:p>
          <a:p>
            <a:pPr indent="0" lvl="0" marL="0" marR="5080" rtl="0" algn="l">
              <a:lnSpc>
                <a:spcPct val="109300"/>
              </a:lnSpc>
              <a:spcBef>
                <a:spcPts val="0"/>
              </a:spcBef>
              <a:spcAft>
                <a:spcPts val="0"/>
              </a:spcAft>
              <a:buNone/>
            </a:pPr>
            <a:r>
              <a:rPr lang="en-US"/>
              <a:t>(NOTE: If the course is variable credits, you can adjust the number of credits on the right)</a:t>
            </a:r>
            <a:endParaRPr/>
          </a:p>
        </p:txBody>
      </p:sp>
      <p:sp>
        <p:nvSpPr>
          <p:cNvPr id="205" name="Google Shape;205;p16"/>
          <p:cNvSpPr txBox="1"/>
          <p:nvPr/>
        </p:nvSpPr>
        <p:spPr>
          <a:xfrm>
            <a:off x="4956670" y="6989775"/>
            <a:ext cx="232500" cy="1656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t/>
            </a:r>
            <a:endParaRPr sz="1100"/>
          </a:p>
        </p:txBody>
      </p:sp>
      <p:pic>
        <p:nvPicPr>
          <p:cNvPr id="206" name="Google Shape;206;p16"/>
          <p:cNvPicPr preferRelativeResize="0"/>
          <p:nvPr/>
        </p:nvPicPr>
        <p:blipFill rotWithShape="1">
          <a:blip r:embed="rId3">
            <a:alphaModFix/>
          </a:blip>
          <a:srcRect b="7815" l="66192" r="5851" t="12274"/>
          <a:stretch/>
        </p:blipFill>
        <p:spPr>
          <a:xfrm>
            <a:off x="4696999" y="580100"/>
            <a:ext cx="3517752" cy="5655976"/>
          </a:xfrm>
          <a:prstGeom prst="rect">
            <a:avLst/>
          </a:prstGeom>
          <a:noFill/>
          <a:ln>
            <a:noFill/>
          </a:ln>
        </p:spPr>
      </p:pic>
      <p:cxnSp>
        <p:nvCxnSpPr>
          <p:cNvPr id="207" name="Google Shape;207;p16"/>
          <p:cNvCxnSpPr/>
          <p:nvPr/>
        </p:nvCxnSpPr>
        <p:spPr>
          <a:xfrm>
            <a:off x="3032225" y="1730225"/>
            <a:ext cx="2212800" cy="1624800"/>
          </a:xfrm>
          <a:prstGeom prst="straightConnector1">
            <a:avLst/>
          </a:prstGeom>
          <a:noFill/>
          <a:ln cap="flat" cmpd="sng" w="9525">
            <a:solidFill>
              <a:srgbClr val="1F497D"/>
            </a:solidFill>
            <a:prstDash val="solid"/>
            <a:round/>
            <a:headEnd len="med" w="med" type="none"/>
            <a:tailEnd len="med" w="med" type="triangle"/>
          </a:ln>
        </p:spPr>
      </p:cxnSp>
      <p:cxnSp>
        <p:nvCxnSpPr>
          <p:cNvPr id="208" name="Google Shape;208;p16"/>
          <p:cNvCxnSpPr/>
          <p:nvPr/>
        </p:nvCxnSpPr>
        <p:spPr>
          <a:xfrm>
            <a:off x="3925350" y="1207800"/>
            <a:ext cx="1636200" cy="617400"/>
          </a:xfrm>
          <a:prstGeom prst="straightConnector1">
            <a:avLst/>
          </a:prstGeom>
          <a:noFill/>
          <a:ln cap="flat" cmpd="sng" w="9525">
            <a:solidFill>
              <a:srgbClr val="1F497D"/>
            </a:solidFill>
            <a:prstDash val="solid"/>
            <a:round/>
            <a:headEnd len="med" w="med" type="none"/>
            <a:tailEnd len="med" w="med" type="triangle"/>
          </a:ln>
        </p:spPr>
      </p:cxnSp>
      <p:sp>
        <p:nvSpPr>
          <p:cNvPr id="209" name="Google Shape;209;p16"/>
          <p:cNvSpPr/>
          <p:nvPr/>
        </p:nvSpPr>
        <p:spPr>
          <a:xfrm>
            <a:off x="7454200" y="3657000"/>
            <a:ext cx="671100" cy="458400"/>
          </a:xfrm>
          <a:prstGeom prst="ellipse">
            <a:avLst/>
          </a:prstGeom>
          <a:no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16"/>
          <p:cNvCxnSpPr/>
          <p:nvPr/>
        </p:nvCxnSpPr>
        <p:spPr>
          <a:xfrm>
            <a:off x="3535875" y="2590800"/>
            <a:ext cx="1653300" cy="1211400"/>
          </a:xfrm>
          <a:prstGeom prst="straightConnector1">
            <a:avLst/>
          </a:prstGeom>
          <a:noFill/>
          <a:ln cap="flat" cmpd="sng" w="9525">
            <a:solidFill>
              <a:srgbClr val="1F497D"/>
            </a:solidFill>
            <a:prstDash val="solid"/>
            <a:round/>
            <a:headEnd len="med" w="med" type="none"/>
            <a:tailEnd len="med" w="med" type="triangle"/>
          </a:ln>
        </p:spPr>
      </p:cxnSp>
      <p:sp>
        <p:nvSpPr>
          <p:cNvPr id="211" name="Google Shape;211;p16"/>
          <p:cNvSpPr txBox="1"/>
          <p:nvPr/>
        </p:nvSpPr>
        <p:spPr>
          <a:xfrm>
            <a:off x="4920900" y="7088050"/>
            <a:ext cx="521400" cy="26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15" name="Shape 215"/>
        <p:cNvGrpSpPr/>
        <p:nvPr/>
      </p:nvGrpSpPr>
      <p:grpSpPr>
        <a:xfrm>
          <a:off x="0" y="0"/>
          <a:ext cx="0" cy="0"/>
          <a:chOff x="0" y="0"/>
          <a:chExt cx="0" cy="0"/>
        </a:xfrm>
      </p:grpSpPr>
      <p:sp>
        <p:nvSpPr>
          <p:cNvPr id="216" name="Google Shape;216;p17"/>
          <p:cNvSpPr txBox="1"/>
          <p:nvPr/>
        </p:nvSpPr>
        <p:spPr>
          <a:xfrm>
            <a:off x="269875" y="373150"/>
            <a:ext cx="4408200" cy="4992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944"/>
              </a:spcBef>
              <a:spcAft>
                <a:spcPts val="0"/>
              </a:spcAft>
              <a:buNone/>
            </a:pPr>
            <a:r>
              <a:rPr b="1" lang="en-US" sz="1800"/>
              <a:t>Adding a </a:t>
            </a:r>
            <a:r>
              <a:rPr b="1" lang="en-US" sz="1800">
                <a:latin typeface="Arial"/>
                <a:ea typeface="Arial"/>
                <a:cs typeface="Arial"/>
                <a:sym typeface="Arial"/>
              </a:rPr>
              <a:t>Plan</a:t>
            </a:r>
            <a:r>
              <a:rPr b="1" lang="en-US" sz="1800"/>
              <a:t>ned Course</a:t>
            </a:r>
            <a:r>
              <a:rPr b="1" lang="en-US" sz="1800">
                <a:latin typeface="Arial"/>
                <a:ea typeface="Arial"/>
                <a:cs typeface="Arial"/>
                <a:sym typeface="Arial"/>
              </a:rPr>
              <a:t> (cont.)</a:t>
            </a:r>
            <a:endParaRPr sz="1800">
              <a:latin typeface="Arial"/>
              <a:ea typeface="Arial"/>
              <a:cs typeface="Arial"/>
              <a:sym typeface="Arial"/>
            </a:endParaRPr>
          </a:p>
        </p:txBody>
      </p:sp>
      <p:sp>
        <p:nvSpPr>
          <p:cNvPr id="217" name="Google Shape;217;p17"/>
          <p:cNvSpPr txBox="1"/>
          <p:nvPr/>
        </p:nvSpPr>
        <p:spPr>
          <a:xfrm>
            <a:off x="4956670" y="6989775"/>
            <a:ext cx="232500" cy="165600"/>
          </a:xfrm>
          <a:prstGeom prst="rect">
            <a:avLst/>
          </a:prstGeom>
          <a:noFill/>
          <a:ln>
            <a:noFill/>
          </a:ln>
        </p:spPr>
        <p:txBody>
          <a:bodyPr anchorCtr="0" anchor="t" bIns="0" lIns="0" spcFirstLastPara="1" rIns="0" wrap="square" tIns="0">
            <a:noAutofit/>
          </a:bodyPr>
          <a:lstStyle/>
          <a:p>
            <a:pPr indent="0" lvl="0" marL="0" marR="0" rtl="0" algn="l">
              <a:lnSpc>
                <a:spcPct val="104545"/>
              </a:lnSpc>
              <a:spcBef>
                <a:spcPts val="0"/>
              </a:spcBef>
              <a:spcAft>
                <a:spcPts val="0"/>
              </a:spcAft>
              <a:buNone/>
            </a:pPr>
            <a:r>
              <a:t/>
            </a:r>
            <a:endParaRPr sz="1100"/>
          </a:p>
        </p:txBody>
      </p:sp>
      <p:pic>
        <p:nvPicPr>
          <p:cNvPr id="218" name="Google Shape;218;p17"/>
          <p:cNvPicPr preferRelativeResize="0"/>
          <p:nvPr/>
        </p:nvPicPr>
        <p:blipFill rotWithShape="1">
          <a:blip r:embed="rId3">
            <a:alphaModFix/>
          </a:blip>
          <a:srcRect b="6667" l="4854" r="6398" t="12706"/>
          <a:stretch/>
        </p:blipFill>
        <p:spPr>
          <a:xfrm>
            <a:off x="1005363" y="961750"/>
            <a:ext cx="8047675" cy="4112351"/>
          </a:xfrm>
          <a:prstGeom prst="rect">
            <a:avLst/>
          </a:prstGeom>
          <a:noFill/>
          <a:ln>
            <a:noFill/>
          </a:ln>
        </p:spPr>
      </p:pic>
      <p:sp>
        <p:nvSpPr>
          <p:cNvPr id="219" name="Google Shape;219;p17"/>
          <p:cNvSpPr txBox="1"/>
          <p:nvPr/>
        </p:nvSpPr>
        <p:spPr>
          <a:xfrm>
            <a:off x="570350" y="5558125"/>
            <a:ext cx="8566500" cy="1107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You will now see the course in the selected box and in the course list, there will be a tiny blue check by that course.</a:t>
            </a:r>
            <a:endParaRPr/>
          </a:p>
          <a:p>
            <a:pPr indent="-317500" lvl="0" marL="457200" rtl="0" algn="l">
              <a:spcBef>
                <a:spcPts val="0"/>
              </a:spcBef>
              <a:spcAft>
                <a:spcPts val="0"/>
              </a:spcAft>
              <a:buSzPts val="1400"/>
              <a:buChar char="●"/>
            </a:pPr>
            <a:r>
              <a:rPr lang="en-US"/>
              <a:t>If you wish to add another course to this term, you may continue the process. If you wish to change a term, please click the appropriate box.</a:t>
            </a:r>
            <a:endParaRPr/>
          </a:p>
          <a:p>
            <a:pPr indent="-317500" lvl="0" marL="457200" rtl="0" algn="l">
              <a:spcBef>
                <a:spcPts val="0"/>
              </a:spcBef>
              <a:spcAft>
                <a:spcPts val="0"/>
              </a:spcAft>
              <a:buSzPts val="1400"/>
              <a:buChar char="●"/>
            </a:pPr>
            <a:r>
              <a:rPr lang="en-US"/>
              <a:t>If you are done, click the X in the upper right corner to exit the planning tool.</a:t>
            </a:r>
            <a:endParaRPr/>
          </a:p>
          <a:p>
            <a:pPr indent="-317500" lvl="0" marL="457200" rtl="0" algn="l">
              <a:spcBef>
                <a:spcPts val="0"/>
              </a:spcBef>
              <a:spcAft>
                <a:spcPts val="0"/>
              </a:spcAft>
              <a:buSzPts val="1400"/>
              <a:buChar char="●"/>
            </a:pPr>
            <a:r>
              <a:rPr lang="en-US"/>
              <a:t>If the academic year you wish to add is not available, please go to the next page.</a:t>
            </a:r>
            <a:endParaRPr/>
          </a:p>
        </p:txBody>
      </p:sp>
      <p:sp>
        <p:nvSpPr>
          <p:cNvPr id="220" name="Google Shape;220;p17"/>
          <p:cNvSpPr/>
          <p:nvPr/>
        </p:nvSpPr>
        <p:spPr>
          <a:xfrm>
            <a:off x="8689550" y="872350"/>
            <a:ext cx="447300" cy="402600"/>
          </a:xfrm>
          <a:prstGeom prst="ellipse">
            <a:avLst/>
          </a:prstGeom>
          <a:noFill/>
          <a:ln cap="flat" cmpd="sng" w="19050">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txBox="1"/>
          <p:nvPr/>
        </p:nvSpPr>
        <p:spPr>
          <a:xfrm>
            <a:off x="4953475" y="7381325"/>
            <a:ext cx="447300" cy="24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5" name="Shape 225"/>
        <p:cNvGrpSpPr/>
        <p:nvPr/>
      </p:nvGrpSpPr>
      <p:grpSpPr>
        <a:xfrm>
          <a:off x="0" y="0"/>
          <a:ext cx="0" cy="0"/>
          <a:chOff x="0" y="0"/>
          <a:chExt cx="0" cy="0"/>
        </a:xfrm>
      </p:grpSpPr>
      <p:sp>
        <p:nvSpPr>
          <p:cNvPr id="226" name="Google Shape;226;p18"/>
          <p:cNvSpPr txBox="1"/>
          <p:nvPr/>
        </p:nvSpPr>
        <p:spPr>
          <a:xfrm>
            <a:off x="142753" y="132075"/>
            <a:ext cx="3786300" cy="2691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800"/>
              <a:t>Adding Max Year</a:t>
            </a:r>
            <a:endParaRPr sz="1800">
              <a:latin typeface="Arial"/>
              <a:ea typeface="Arial"/>
              <a:cs typeface="Arial"/>
              <a:sym typeface="Arial"/>
            </a:endParaRPr>
          </a:p>
        </p:txBody>
      </p:sp>
      <p:pic>
        <p:nvPicPr>
          <p:cNvPr id="227" name="Google Shape;227;p18"/>
          <p:cNvPicPr preferRelativeResize="0"/>
          <p:nvPr/>
        </p:nvPicPr>
        <p:blipFill rotWithShape="1">
          <a:blip r:embed="rId3">
            <a:alphaModFix/>
          </a:blip>
          <a:srcRect b="66674" l="33934" r="34717" t="12126"/>
          <a:stretch/>
        </p:blipFill>
        <p:spPr>
          <a:xfrm>
            <a:off x="3462350" y="760450"/>
            <a:ext cx="3057523" cy="1163076"/>
          </a:xfrm>
          <a:prstGeom prst="rect">
            <a:avLst/>
          </a:prstGeom>
          <a:noFill/>
          <a:ln>
            <a:noFill/>
          </a:ln>
        </p:spPr>
      </p:pic>
      <p:sp>
        <p:nvSpPr>
          <p:cNvPr id="228" name="Google Shape;228;p18"/>
          <p:cNvSpPr txBox="1"/>
          <p:nvPr/>
        </p:nvSpPr>
        <p:spPr>
          <a:xfrm>
            <a:off x="525625" y="2326125"/>
            <a:ext cx="8801100" cy="75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Type the year (ending in the Summer term) you wish to add. E.g., AY 2022-23, type 2023.</a:t>
            </a:r>
            <a:endParaRPr/>
          </a:p>
          <a:p>
            <a:pPr indent="-317500" lvl="0" marL="457200" rtl="0" algn="l">
              <a:spcBef>
                <a:spcPts val="0"/>
              </a:spcBef>
              <a:spcAft>
                <a:spcPts val="0"/>
              </a:spcAft>
              <a:buSzPts val="1400"/>
              <a:buChar char="●"/>
            </a:pPr>
            <a:r>
              <a:rPr lang="en-US"/>
              <a:t>The grid will add that AY and you can add additional courses using the planning tool.</a:t>
            </a:r>
            <a:endParaRPr/>
          </a:p>
        </p:txBody>
      </p:sp>
      <p:sp>
        <p:nvSpPr>
          <p:cNvPr id="229" name="Google Shape;229;p18"/>
          <p:cNvSpPr txBox="1"/>
          <p:nvPr/>
        </p:nvSpPr>
        <p:spPr>
          <a:xfrm>
            <a:off x="142747" y="3159525"/>
            <a:ext cx="2939400" cy="269100"/>
          </a:xfrm>
          <a:prstGeom prst="rect">
            <a:avLst/>
          </a:prstGeom>
          <a:noFill/>
          <a:ln>
            <a:noFill/>
          </a:ln>
        </p:spPr>
        <p:txBody>
          <a:bodyPr anchorCtr="0" anchor="t" bIns="0" lIns="0" spcFirstLastPara="1" rIns="0" wrap="square" tIns="12050">
            <a:noAutofit/>
          </a:bodyPr>
          <a:lstStyle/>
          <a:p>
            <a:pPr indent="0" lvl="0" marL="0" marR="0" rtl="0" algn="l">
              <a:lnSpc>
                <a:spcPct val="100000"/>
              </a:lnSpc>
              <a:spcBef>
                <a:spcPts val="0"/>
              </a:spcBef>
              <a:spcAft>
                <a:spcPts val="0"/>
              </a:spcAft>
              <a:buNone/>
            </a:pPr>
            <a:r>
              <a:rPr b="1" lang="en-US" sz="1800"/>
              <a:t>List View Option </a:t>
            </a:r>
            <a:endParaRPr sz="1800">
              <a:latin typeface="Arial"/>
              <a:ea typeface="Arial"/>
              <a:cs typeface="Arial"/>
              <a:sym typeface="Arial"/>
            </a:endParaRPr>
          </a:p>
        </p:txBody>
      </p:sp>
      <p:pic>
        <p:nvPicPr>
          <p:cNvPr id="230" name="Google Shape;230;p18"/>
          <p:cNvPicPr preferRelativeResize="0"/>
          <p:nvPr/>
        </p:nvPicPr>
        <p:blipFill rotWithShape="1">
          <a:blip r:embed="rId4">
            <a:alphaModFix/>
          </a:blip>
          <a:srcRect b="11563" l="5032" r="6063" t="22918"/>
          <a:stretch/>
        </p:blipFill>
        <p:spPr>
          <a:xfrm>
            <a:off x="1863925" y="3510525"/>
            <a:ext cx="5701373" cy="2363399"/>
          </a:xfrm>
          <a:prstGeom prst="rect">
            <a:avLst/>
          </a:prstGeom>
          <a:noFill/>
          <a:ln>
            <a:noFill/>
          </a:ln>
        </p:spPr>
      </p:pic>
      <p:sp>
        <p:nvSpPr>
          <p:cNvPr id="231" name="Google Shape;231;p18"/>
          <p:cNvSpPr txBox="1"/>
          <p:nvPr/>
        </p:nvSpPr>
        <p:spPr>
          <a:xfrm>
            <a:off x="628650" y="5873925"/>
            <a:ext cx="8801100" cy="75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You can select a term by clicking the appropriate calendar. (E.g., Autumn 2021 is highlighted here)</a:t>
            </a:r>
            <a:endParaRPr/>
          </a:p>
          <a:p>
            <a:pPr indent="-317500" lvl="0" marL="457200" rtl="0" algn="l">
              <a:spcBef>
                <a:spcPts val="0"/>
              </a:spcBef>
              <a:spcAft>
                <a:spcPts val="0"/>
              </a:spcAft>
              <a:buSzPts val="1400"/>
              <a:buChar char="●"/>
            </a:pPr>
            <a:r>
              <a:rPr lang="en-US"/>
              <a:t>Then follow the same directions for selecting a course when in Grid View.</a:t>
            </a:r>
            <a:endParaRPr/>
          </a:p>
        </p:txBody>
      </p:sp>
      <p:sp>
        <p:nvSpPr>
          <p:cNvPr id="232" name="Google Shape;232;p18"/>
          <p:cNvSpPr txBox="1"/>
          <p:nvPr/>
        </p:nvSpPr>
        <p:spPr>
          <a:xfrm>
            <a:off x="4904600" y="7299875"/>
            <a:ext cx="521400" cy="26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19</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 name="Shape 49"/>
        <p:cNvGrpSpPr/>
        <p:nvPr/>
      </p:nvGrpSpPr>
      <p:grpSpPr>
        <a:xfrm>
          <a:off x="0" y="0"/>
          <a:ext cx="0" cy="0"/>
          <a:chOff x="0" y="0"/>
          <a:chExt cx="0" cy="0"/>
        </a:xfrm>
      </p:grpSpPr>
      <p:sp>
        <p:nvSpPr>
          <p:cNvPr id="50" name="Google Shape;50;p2"/>
          <p:cNvSpPr txBox="1"/>
          <p:nvPr/>
        </p:nvSpPr>
        <p:spPr>
          <a:xfrm>
            <a:off x="142747" y="3636391"/>
            <a:ext cx="6617334" cy="246062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How to Access Degree Audit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40"/>
              </a:spcBef>
              <a:spcAft>
                <a:spcPts val="0"/>
              </a:spcAft>
              <a:buClr>
                <a:srgbClr val="000000"/>
              </a:buClr>
              <a:buSzPts val="1250"/>
              <a:buFont typeface="Arial"/>
              <a:buNone/>
            </a:pPr>
            <a:r>
              <a:t/>
            </a:r>
            <a:endParaRPr b="0" i="0" sz="1250" u="none" cap="none" strike="noStrike">
              <a:solidFill>
                <a:srgbClr val="000000"/>
              </a:solidFill>
              <a:latin typeface="Arial"/>
              <a:ea typeface="Arial"/>
              <a:cs typeface="Arial"/>
              <a:sym typeface="Arial"/>
            </a:endParaRPr>
          </a:p>
          <a:p>
            <a:pPr indent="-317500" lvl="0" marL="457200" marR="0" rtl="0" algn="l">
              <a:lnSpc>
                <a:spcPct val="100000"/>
              </a:lnSpc>
              <a:spcBef>
                <a:spcPts val="0"/>
              </a:spcBef>
              <a:spcAft>
                <a:spcPts val="0"/>
              </a:spcAft>
              <a:buClr>
                <a:srgbClr val="000000"/>
              </a:buClr>
              <a:buSzPts val="1400"/>
              <a:buFont typeface="Arial"/>
              <a:buAutoNum type="arabicPeriod"/>
            </a:pPr>
            <a:r>
              <a:rPr b="1" i="0" lang="en-US" sz="1400" u="none" cap="none" strike="noStrike">
                <a:solidFill>
                  <a:srgbClr val="000000"/>
                </a:solidFill>
                <a:latin typeface="Arial"/>
                <a:ea typeface="Arial"/>
                <a:cs typeface="Arial"/>
                <a:sym typeface="Arial"/>
              </a:rPr>
              <a:t>Sign into MyTC</a:t>
            </a:r>
            <a:endParaRPr b="1"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None/>
            </a:pPr>
            <a:r>
              <a:t/>
            </a:r>
            <a:endParaRPr b="1"/>
          </a:p>
          <a:p>
            <a:pPr indent="-317500" lvl="0" marL="457200" marR="5080" rtl="0" algn="l">
              <a:spcBef>
                <a:spcPts val="0"/>
              </a:spcBef>
              <a:spcAft>
                <a:spcPts val="0"/>
              </a:spcAft>
              <a:buClr>
                <a:schemeClr val="dk1"/>
              </a:buClr>
              <a:buSzPts val="1400"/>
              <a:buAutoNum type="arabicPeriod"/>
            </a:pPr>
            <a:r>
              <a:rPr b="1" lang="en-US">
                <a:solidFill>
                  <a:schemeClr val="dk1"/>
                </a:solidFill>
              </a:rPr>
              <a:t>Underneath Employee Resources, locate the Degree Audit link in the left-hand column.</a:t>
            </a:r>
            <a:endParaRPr>
              <a:solidFill>
                <a:schemeClr val="dk1"/>
              </a:solidFill>
            </a:endParaRPr>
          </a:p>
          <a:p>
            <a:pPr indent="0" lvl="0" marL="457200" marR="0" rtl="0" algn="l">
              <a:lnSpc>
                <a:spcPct val="100000"/>
              </a:lnSpc>
              <a:spcBef>
                <a:spcPts val="0"/>
              </a:spcBef>
              <a:spcAft>
                <a:spcPts val="0"/>
              </a:spcAft>
              <a:buNone/>
            </a:pPr>
            <a:r>
              <a:t/>
            </a:r>
            <a:endParaRPr b="1"/>
          </a:p>
          <a:p>
            <a:pPr indent="-317500" lvl="0" marL="457200" rtl="0" algn="l">
              <a:spcBef>
                <a:spcPts val="0"/>
              </a:spcBef>
              <a:spcAft>
                <a:spcPts val="0"/>
              </a:spcAft>
              <a:buClr>
                <a:schemeClr val="dk1"/>
              </a:buClr>
              <a:buSzPts val="1400"/>
              <a:buAutoNum type="arabicPeriod"/>
            </a:pPr>
            <a:r>
              <a:rPr b="1" lang="en-US">
                <a:solidFill>
                  <a:schemeClr val="dk1"/>
                </a:solidFill>
              </a:rPr>
              <a:t>Click on the link.</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a:off x="14054" y="0"/>
            <a:ext cx="9177250" cy="1253769"/>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2" name="Google Shape;52;p2"/>
          <p:cNvSpPr/>
          <p:nvPr/>
        </p:nvSpPr>
        <p:spPr>
          <a:xfrm>
            <a:off x="2606155" y="1436906"/>
            <a:ext cx="4851400" cy="1295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53" name="Google Shape;53;p2"/>
          <p:cNvSpPr txBox="1"/>
          <p:nvPr/>
        </p:nvSpPr>
        <p:spPr>
          <a:xfrm>
            <a:off x="4956683" y="6989774"/>
            <a:ext cx="147320" cy="165735"/>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b07c23f130_0_34"/>
          <p:cNvSpPr txBox="1"/>
          <p:nvPr/>
        </p:nvSpPr>
        <p:spPr>
          <a:xfrm>
            <a:off x="0" y="0"/>
            <a:ext cx="3983700" cy="456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US" sz="1800">
                <a:solidFill>
                  <a:srgbClr val="000000"/>
                </a:solidFill>
              </a:rPr>
              <a:t>Removing a Planned Course</a:t>
            </a:r>
            <a:endParaRPr b="1" sz="1800">
              <a:solidFill>
                <a:srgbClr val="000000"/>
              </a:solidFill>
            </a:endParaRPr>
          </a:p>
        </p:txBody>
      </p:sp>
      <p:pic>
        <p:nvPicPr>
          <p:cNvPr id="238" name="Google Shape;238;gb07c23f130_0_34"/>
          <p:cNvPicPr preferRelativeResize="0"/>
          <p:nvPr/>
        </p:nvPicPr>
        <p:blipFill rotWithShape="1">
          <a:blip r:embed="rId3">
            <a:alphaModFix/>
          </a:blip>
          <a:srcRect b="48698" l="10304" r="34115" t="12442"/>
          <a:stretch/>
        </p:blipFill>
        <p:spPr>
          <a:xfrm>
            <a:off x="2241575" y="1157350"/>
            <a:ext cx="5421202" cy="2131925"/>
          </a:xfrm>
          <a:prstGeom prst="rect">
            <a:avLst/>
          </a:prstGeom>
          <a:noFill/>
          <a:ln>
            <a:noFill/>
          </a:ln>
        </p:spPr>
      </p:pic>
      <p:sp>
        <p:nvSpPr>
          <p:cNvPr id="239" name="Google Shape;239;gb07c23f130_0_34"/>
          <p:cNvSpPr txBox="1"/>
          <p:nvPr/>
        </p:nvSpPr>
        <p:spPr>
          <a:xfrm>
            <a:off x="645775" y="3532925"/>
            <a:ext cx="8503200" cy="818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If you want to delete a planned course while in the planning tool, just click the course you want to delete.</a:t>
            </a:r>
            <a:endParaRPr/>
          </a:p>
          <a:p>
            <a:pPr indent="-317500" lvl="0" marL="457200" rtl="0" algn="l">
              <a:spcBef>
                <a:spcPts val="0"/>
              </a:spcBef>
              <a:spcAft>
                <a:spcPts val="0"/>
              </a:spcAft>
              <a:buSzPts val="1400"/>
              <a:buChar char="●"/>
            </a:pPr>
            <a:r>
              <a:rPr lang="en-US"/>
              <a:t>A box will open up asking for confirmation. Click Remove to remove it.</a:t>
            </a:r>
            <a:endParaRPr/>
          </a:p>
        </p:txBody>
      </p:sp>
      <p:cxnSp>
        <p:nvCxnSpPr>
          <p:cNvPr id="240" name="Google Shape;240;gb07c23f130_0_34"/>
          <p:cNvCxnSpPr/>
          <p:nvPr/>
        </p:nvCxnSpPr>
        <p:spPr>
          <a:xfrm flipH="1" rot="10800000">
            <a:off x="816225" y="2704550"/>
            <a:ext cx="1583700" cy="523800"/>
          </a:xfrm>
          <a:prstGeom prst="straightConnector1">
            <a:avLst/>
          </a:prstGeom>
          <a:noFill/>
          <a:ln cap="flat" cmpd="sng" w="28575">
            <a:solidFill>
              <a:srgbClr val="1F497D"/>
            </a:solidFill>
            <a:prstDash val="solid"/>
            <a:round/>
            <a:headEnd len="med" w="med" type="none"/>
            <a:tailEnd len="med" w="med" type="triangle"/>
          </a:ln>
        </p:spPr>
      </p:cxnSp>
      <p:pic>
        <p:nvPicPr>
          <p:cNvPr id="241" name="Google Shape;241;gb07c23f130_0_34"/>
          <p:cNvPicPr preferRelativeResize="0"/>
          <p:nvPr/>
        </p:nvPicPr>
        <p:blipFill rotWithShape="1">
          <a:blip r:embed="rId4">
            <a:alphaModFix/>
          </a:blip>
          <a:srcRect b="40594" l="21602" r="34719" t="36912"/>
          <a:stretch/>
        </p:blipFill>
        <p:spPr>
          <a:xfrm>
            <a:off x="3141075" y="4351625"/>
            <a:ext cx="3406651" cy="986799"/>
          </a:xfrm>
          <a:prstGeom prst="rect">
            <a:avLst/>
          </a:prstGeom>
          <a:noFill/>
          <a:ln>
            <a:noFill/>
          </a:ln>
        </p:spPr>
      </p:pic>
      <p:sp>
        <p:nvSpPr>
          <p:cNvPr id="242" name="Google Shape;242;gb07c23f130_0_34"/>
          <p:cNvSpPr txBox="1"/>
          <p:nvPr/>
        </p:nvSpPr>
        <p:spPr>
          <a:xfrm>
            <a:off x="700575" y="5646700"/>
            <a:ext cx="8503200" cy="712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a:t>If you decide to wait until you are back in the audit, you will be able to remove the planned course by clicking the red X to the right of the course. Then click Yes in the warning box to remove it.</a:t>
            </a:r>
            <a:endParaRPr/>
          </a:p>
        </p:txBody>
      </p:sp>
      <p:sp>
        <p:nvSpPr>
          <p:cNvPr id="243" name="Google Shape;243;gb07c23f130_0_34"/>
          <p:cNvSpPr txBox="1"/>
          <p:nvPr/>
        </p:nvSpPr>
        <p:spPr>
          <a:xfrm>
            <a:off x="4920900" y="7413925"/>
            <a:ext cx="619200" cy="24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b07c23f130_0_44"/>
          <p:cNvSpPr txBox="1"/>
          <p:nvPr/>
        </p:nvSpPr>
        <p:spPr>
          <a:xfrm>
            <a:off x="0" y="0"/>
            <a:ext cx="3983700" cy="456300"/>
          </a:xfrm>
          <a:prstGeom prst="rect">
            <a:avLst/>
          </a:prstGeom>
          <a:noFill/>
          <a:ln>
            <a:noFill/>
          </a:ln>
        </p:spPr>
        <p:txBody>
          <a:bodyPr anchorCtr="0" anchor="t" bIns="91425" lIns="91425" spcFirstLastPara="1" rIns="91425" wrap="square" tIns="91425">
            <a:noAutofit/>
          </a:bodyPr>
          <a:lstStyle/>
          <a:p>
            <a:pPr indent="0" lvl="0" marL="12700" rtl="0" algn="l">
              <a:spcBef>
                <a:spcPts val="0"/>
              </a:spcBef>
              <a:spcAft>
                <a:spcPts val="0"/>
              </a:spcAft>
              <a:buNone/>
            </a:pPr>
            <a:r>
              <a:rPr b="1" lang="en-US" sz="1800">
                <a:solidFill>
                  <a:srgbClr val="000000"/>
                </a:solidFill>
              </a:rPr>
              <a:t>Planned Courses on the Audit</a:t>
            </a:r>
            <a:endParaRPr b="1" sz="1800">
              <a:solidFill>
                <a:srgbClr val="000000"/>
              </a:solidFill>
            </a:endParaRPr>
          </a:p>
        </p:txBody>
      </p:sp>
      <p:sp>
        <p:nvSpPr>
          <p:cNvPr id="249" name="Google Shape;249;gb07c23f130_0_44"/>
          <p:cNvSpPr txBox="1"/>
          <p:nvPr/>
        </p:nvSpPr>
        <p:spPr>
          <a:xfrm>
            <a:off x="353275" y="998950"/>
            <a:ext cx="9246600" cy="4836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US" sz="1600"/>
              <a:t>Planned courses will stay on the degree audit until the start of the term of that planned course.</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US" sz="1600"/>
              <a:t>Once that term begins, the planned course will automatically fall into the Unsatisfactory or Uncompleted Courses section at the very bottom of the audit.</a:t>
            </a:r>
            <a:endParaRPr sz="1600"/>
          </a:p>
          <a:p>
            <a:pPr indent="0" lvl="0" marL="457200" rtl="0" algn="l">
              <a:spcBef>
                <a:spcPts val="0"/>
              </a:spcBef>
              <a:spcAft>
                <a:spcPts val="0"/>
              </a:spcAft>
              <a:buNone/>
            </a:pPr>
            <a:r>
              <a:t/>
            </a:r>
            <a:endParaRPr sz="1600"/>
          </a:p>
          <a:p>
            <a:pPr indent="-330200" lvl="0" marL="457200" rtl="0" algn="l">
              <a:spcBef>
                <a:spcPts val="0"/>
              </a:spcBef>
              <a:spcAft>
                <a:spcPts val="0"/>
              </a:spcAft>
              <a:buSzPts val="1600"/>
              <a:buChar char="●"/>
            </a:pPr>
            <a:r>
              <a:rPr lang="en-US" sz="1600"/>
              <a:t>If they registered for that course, they may now move it to the section using the Move Course function. This is not an automatic feature where the actual course will replace the planned course.</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b="1" sz="1600"/>
          </a:p>
        </p:txBody>
      </p:sp>
      <p:sp>
        <p:nvSpPr>
          <p:cNvPr id="250" name="Google Shape;250;gb07c23f130_0_44"/>
          <p:cNvSpPr txBox="1"/>
          <p:nvPr/>
        </p:nvSpPr>
        <p:spPr>
          <a:xfrm>
            <a:off x="5165300" y="7104325"/>
            <a:ext cx="505200" cy="22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9a5d902579_3_3"/>
          <p:cNvSpPr txBox="1"/>
          <p:nvPr>
            <p:ph type="title"/>
          </p:nvPr>
        </p:nvSpPr>
        <p:spPr>
          <a:xfrm>
            <a:off x="142747" y="391159"/>
            <a:ext cx="9772800" cy="391200"/>
          </a:xfrm>
          <a:prstGeom prst="rect">
            <a:avLst/>
          </a:prstGeom>
          <a:noFill/>
          <a:ln>
            <a:noFill/>
          </a:ln>
        </p:spPr>
        <p:txBody>
          <a:bodyPr anchorCtr="0" anchor="t" bIns="0" lIns="0" spcFirstLastPara="1" rIns="0" wrap="square" tIns="0">
            <a:noAutofit/>
          </a:bodyPr>
          <a:lstStyle/>
          <a:p>
            <a:pPr indent="0" lvl="0" marL="0" marR="5080" rtl="0" algn="l">
              <a:lnSpc>
                <a:spcPct val="100000"/>
              </a:lnSpc>
              <a:spcBef>
                <a:spcPts val="0"/>
              </a:spcBef>
              <a:spcAft>
                <a:spcPts val="0"/>
              </a:spcAft>
              <a:buSzPts val="1400"/>
              <a:buNone/>
            </a:pPr>
            <a:r>
              <a:rPr b="1" lang="en-US"/>
              <a:t>Submitting a Program Plan to ODS</a:t>
            </a:r>
            <a:endParaRPr b="1"/>
          </a:p>
        </p:txBody>
      </p:sp>
      <p:sp>
        <p:nvSpPr>
          <p:cNvPr id="256" name="Google Shape;256;g9a5d902579_3_3"/>
          <p:cNvSpPr txBox="1"/>
          <p:nvPr>
            <p:ph idx="1" type="body"/>
          </p:nvPr>
        </p:nvSpPr>
        <p:spPr>
          <a:xfrm>
            <a:off x="400800" y="1238749"/>
            <a:ext cx="9256800" cy="5516100"/>
          </a:xfrm>
          <a:prstGeom prst="rect">
            <a:avLst/>
          </a:prstGeom>
          <a:noFill/>
          <a:ln>
            <a:noFill/>
          </a:ln>
        </p:spPr>
        <p:txBody>
          <a:bodyPr anchorCtr="0" anchor="t" bIns="0" lIns="0" spcFirstLastPara="1" rIns="0" wrap="square" tIns="0">
            <a:noAutofit/>
          </a:bodyPr>
          <a:lstStyle/>
          <a:p>
            <a:pPr indent="-317500" lvl="0" marL="457200" rtl="0" algn="l">
              <a:lnSpc>
                <a:spcPct val="100000"/>
              </a:lnSpc>
              <a:spcBef>
                <a:spcPts val="0"/>
              </a:spcBef>
              <a:spcAft>
                <a:spcPts val="0"/>
              </a:spcAft>
              <a:buSzPts val="1400"/>
              <a:buChar char="●"/>
            </a:pPr>
            <a:r>
              <a:rPr lang="en-US"/>
              <a:t>Ed.D./Ed.D. CTAS Students:</a:t>
            </a:r>
            <a:endParaRPr/>
          </a:p>
          <a:p>
            <a:pPr indent="-317500" lvl="1" marL="914400" rtl="0" algn="l">
              <a:lnSpc>
                <a:spcPct val="100000"/>
              </a:lnSpc>
              <a:spcBef>
                <a:spcPts val="0"/>
              </a:spcBef>
              <a:spcAft>
                <a:spcPts val="0"/>
              </a:spcAft>
              <a:buSzPts val="1400"/>
              <a:buChar char="○"/>
            </a:pPr>
            <a:r>
              <a:rPr lang="en-US"/>
              <a:t>Ed.D. students are expected to submit their plan at approximately the time 75 credits have been completed (including approved transfer credits).</a:t>
            </a:r>
            <a:endParaRPr/>
          </a:p>
          <a:p>
            <a:pPr indent="-317500" lvl="1" marL="914400" rtl="0" algn="l">
              <a:lnSpc>
                <a:spcPct val="100000"/>
              </a:lnSpc>
              <a:spcBef>
                <a:spcPts val="0"/>
              </a:spcBef>
              <a:spcAft>
                <a:spcPts val="0"/>
              </a:spcAft>
              <a:buSzPts val="1400"/>
              <a:buChar char="○"/>
            </a:pPr>
            <a:r>
              <a:rPr lang="en-US"/>
              <a:t>When all coursework has</a:t>
            </a:r>
            <a:r>
              <a:rPr lang="en-US"/>
              <a:t> been moved</a:t>
            </a:r>
            <a:r>
              <a:rPr lang="en-US"/>
              <a:t> and planned into the student’s degree audit, they are expected to consult with you to confirm that those are the minimum 90 points. necessary to meet their program requirements.</a:t>
            </a:r>
            <a:endParaRPr/>
          </a:p>
          <a:p>
            <a:pPr indent="-317500" lvl="1" marL="914400" rtl="0" algn="l">
              <a:lnSpc>
                <a:spcPct val="100000"/>
              </a:lnSpc>
              <a:spcBef>
                <a:spcPts val="0"/>
              </a:spcBef>
              <a:spcAft>
                <a:spcPts val="0"/>
              </a:spcAft>
              <a:buSzPts val="1400"/>
              <a:buChar char="○"/>
            </a:pPr>
            <a:r>
              <a:rPr lang="en-US"/>
              <a:t>If you approve, please see the following page for next steps. </a:t>
            </a:r>
            <a:endParaRPr/>
          </a:p>
          <a:p>
            <a:pPr indent="0" lvl="0" marL="9144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Ph.D. Students</a:t>
            </a:r>
            <a:endParaRPr/>
          </a:p>
          <a:p>
            <a:pPr indent="-317500" lvl="1" marL="914400" rtl="0" algn="l">
              <a:lnSpc>
                <a:spcPct val="100000"/>
              </a:lnSpc>
              <a:spcBef>
                <a:spcPts val="0"/>
              </a:spcBef>
              <a:spcAft>
                <a:spcPts val="0"/>
              </a:spcAft>
              <a:buSzPts val="1400"/>
              <a:buChar char="○"/>
            </a:pPr>
            <a:r>
              <a:rPr lang="en-US"/>
              <a:t>Ph.D. students are expected to submit their plan in the term they are completing their final coursework listed on the program plan.</a:t>
            </a:r>
            <a:endParaRPr/>
          </a:p>
          <a:p>
            <a:pPr indent="-317500" lvl="1" marL="914400" rtl="0" algn="l">
              <a:lnSpc>
                <a:spcPct val="100000"/>
              </a:lnSpc>
              <a:spcBef>
                <a:spcPts val="0"/>
              </a:spcBef>
              <a:spcAft>
                <a:spcPts val="0"/>
              </a:spcAft>
              <a:buSzPts val="1400"/>
              <a:buChar char="○"/>
            </a:pPr>
            <a:r>
              <a:rPr lang="en-US"/>
              <a:t>Planned coursework will not be accepted and should not be noted on the program plan.</a:t>
            </a:r>
            <a:endParaRPr/>
          </a:p>
          <a:p>
            <a:pPr indent="-317500" lvl="1" marL="914400" rtl="0" algn="l">
              <a:lnSpc>
                <a:spcPct val="100000"/>
              </a:lnSpc>
              <a:spcBef>
                <a:spcPts val="0"/>
              </a:spcBef>
              <a:spcAft>
                <a:spcPts val="0"/>
              </a:spcAft>
              <a:buClr>
                <a:schemeClr val="dk1"/>
              </a:buClr>
              <a:buSzPts val="1400"/>
              <a:buChar char="○"/>
            </a:pPr>
            <a:r>
              <a:rPr lang="en-US">
                <a:solidFill>
                  <a:schemeClr val="dk1"/>
                </a:solidFill>
              </a:rPr>
              <a:t>When all coursework have been moved into their degree audit, students are expected to consult with you to confirm that these are the minimum points (most are 75, but some programs require more) necessary to meet their program requirements.</a:t>
            </a:r>
            <a:endParaRPr>
              <a:solidFill>
                <a:schemeClr val="dk1"/>
              </a:solidFill>
            </a:endParaRPr>
          </a:p>
          <a:p>
            <a:pPr indent="-317500" lvl="1" marL="914400" rtl="0" algn="l">
              <a:lnSpc>
                <a:spcPct val="100000"/>
              </a:lnSpc>
              <a:spcBef>
                <a:spcPts val="0"/>
              </a:spcBef>
              <a:spcAft>
                <a:spcPts val="0"/>
              </a:spcAft>
              <a:buClr>
                <a:schemeClr val="dk1"/>
              </a:buClr>
              <a:buSzPts val="1400"/>
              <a:buChar char="○"/>
            </a:pPr>
            <a:r>
              <a:rPr lang="en-US">
                <a:solidFill>
                  <a:schemeClr val="dk1"/>
                </a:solidFill>
              </a:rPr>
              <a:t>I</a:t>
            </a:r>
            <a:r>
              <a:rPr lang="en-US">
                <a:solidFill>
                  <a:schemeClr val="dk1"/>
                </a:solidFill>
              </a:rPr>
              <a:t>f you approve, please see the following page for next steps. </a:t>
            </a:r>
            <a:endParaRPr/>
          </a:p>
        </p:txBody>
      </p:sp>
      <p:sp>
        <p:nvSpPr>
          <p:cNvPr id="257" name="Google Shape;257;g9a5d902579_3_3"/>
          <p:cNvSpPr txBox="1"/>
          <p:nvPr/>
        </p:nvSpPr>
        <p:spPr>
          <a:xfrm>
            <a:off x="4925691" y="716722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22</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id="262" name="Google Shape;262;ga1ce5a8a4a_0_0"/>
          <p:cNvPicPr preferRelativeResize="0"/>
          <p:nvPr/>
        </p:nvPicPr>
        <p:blipFill>
          <a:blip r:embed="rId3">
            <a:alphaModFix/>
          </a:blip>
          <a:stretch>
            <a:fillRect/>
          </a:stretch>
        </p:blipFill>
        <p:spPr>
          <a:xfrm>
            <a:off x="2144773" y="3025225"/>
            <a:ext cx="5768849" cy="4230725"/>
          </a:xfrm>
          <a:prstGeom prst="rect">
            <a:avLst/>
          </a:prstGeom>
          <a:noFill/>
          <a:ln>
            <a:noFill/>
          </a:ln>
        </p:spPr>
      </p:pic>
      <p:sp>
        <p:nvSpPr>
          <p:cNvPr id="263" name="Google Shape;263;ga1ce5a8a4a_0_0"/>
          <p:cNvSpPr txBox="1"/>
          <p:nvPr>
            <p:ph idx="1" type="body"/>
          </p:nvPr>
        </p:nvSpPr>
        <p:spPr>
          <a:xfrm>
            <a:off x="400811" y="1182607"/>
            <a:ext cx="9256800" cy="475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When you are ready to approve a program plan, there </a:t>
            </a:r>
            <a:r>
              <a:rPr b="1" lang="en-US"/>
              <a:t>MUST </a:t>
            </a:r>
            <a:r>
              <a:rPr lang="en-US"/>
              <a:t>be a green check under 1.2 &lt;program name&gt;. This shows that the program plan portion of the audit meets minimum academic requirements. If there is a red X here, </a:t>
            </a:r>
            <a:r>
              <a:rPr b="1" lang="en-US"/>
              <a:t>do not approve the plan.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Please see below for what a typical audit will look like when the plan is complete. </a:t>
            </a:r>
            <a:endParaRPr/>
          </a:p>
        </p:txBody>
      </p:sp>
      <p:sp>
        <p:nvSpPr>
          <p:cNvPr id="264" name="Google Shape;264;ga1ce5a8a4a_0_0"/>
          <p:cNvSpPr txBox="1"/>
          <p:nvPr>
            <p:ph type="title"/>
          </p:nvPr>
        </p:nvSpPr>
        <p:spPr>
          <a:xfrm>
            <a:off x="142747" y="391159"/>
            <a:ext cx="9772800" cy="39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Approving a Program Plan</a:t>
            </a:r>
            <a:endParaRPr/>
          </a:p>
        </p:txBody>
      </p:sp>
      <p:sp>
        <p:nvSpPr>
          <p:cNvPr id="265" name="Google Shape;265;ga1ce5a8a4a_0_0"/>
          <p:cNvSpPr/>
          <p:nvPr/>
        </p:nvSpPr>
        <p:spPr>
          <a:xfrm>
            <a:off x="3959325" y="3342775"/>
            <a:ext cx="1424700" cy="8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66" name="Google Shape;266;ga1ce5a8a4a_0_0"/>
          <p:cNvCxnSpPr/>
          <p:nvPr/>
        </p:nvCxnSpPr>
        <p:spPr>
          <a:xfrm>
            <a:off x="1143700" y="5566825"/>
            <a:ext cx="1632900" cy="849900"/>
          </a:xfrm>
          <a:prstGeom prst="straightConnector1">
            <a:avLst/>
          </a:prstGeom>
          <a:noFill/>
          <a:ln cap="flat" cmpd="sng" w="9525">
            <a:solidFill>
              <a:schemeClr val="dk2"/>
            </a:solidFill>
            <a:prstDash val="solid"/>
            <a:round/>
            <a:headEnd len="med" w="med" type="none"/>
            <a:tailEnd len="med" w="med" type="triangle"/>
          </a:ln>
        </p:spPr>
      </p:cxnSp>
      <p:sp>
        <p:nvSpPr>
          <p:cNvPr id="267" name="Google Shape;267;ga1ce5a8a4a_0_0"/>
          <p:cNvSpPr txBox="1"/>
          <p:nvPr/>
        </p:nvSpPr>
        <p:spPr>
          <a:xfrm>
            <a:off x="212500" y="4755688"/>
            <a:ext cx="1062300" cy="76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Look for green check here</a:t>
            </a:r>
            <a:endParaRPr/>
          </a:p>
        </p:txBody>
      </p:sp>
      <p:sp>
        <p:nvSpPr>
          <p:cNvPr id="268" name="Google Shape;268;ga1ce5a8a4a_0_0"/>
          <p:cNvSpPr txBox="1"/>
          <p:nvPr/>
        </p:nvSpPr>
        <p:spPr>
          <a:xfrm>
            <a:off x="5336429" y="746917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23</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ga1ce5a8a4a_1_22"/>
          <p:cNvPicPr preferRelativeResize="0"/>
          <p:nvPr/>
        </p:nvPicPr>
        <p:blipFill>
          <a:blip r:embed="rId3">
            <a:alphaModFix/>
          </a:blip>
          <a:stretch>
            <a:fillRect/>
          </a:stretch>
        </p:blipFill>
        <p:spPr>
          <a:xfrm>
            <a:off x="2724725" y="2033525"/>
            <a:ext cx="4328000" cy="3422725"/>
          </a:xfrm>
          <a:prstGeom prst="rect">
            <a:avLst/>
          </a:prstGeom>
          <a:noFill/>
          <a:ln>
            <a:noFill/>
          </a:ln>
        </p:spPr>
      </p:pic>
      <p:sp>
        <p:nvSpPr>
          <p:cNvPr id="274" name="Google Shape;274;ga1ce5a8a4a_1_22"/>
          <p:cNvSpPr txBox="1"/>
          <p:nvPr>
            <p:ph type="title"/>
          </p:nvPr>
        </p:nvSpPr>
        <p:spPr>
          <a:xfrm>
            <a:off x="142747" y="391159"/>
            <a:ext cx="9772800" cy="39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Approving a Program Plan (cont.)</a:t>
            </a:r>
            <a:endParaRPr/>
          </a:p>
        </p:txBody>
      </p:sp>
      <p:sp>
        <p:nvSpPr>
          <p:cNvPr id="275" name="Google Shape;275;ga1ce5a8a4a_1_22"/>
          <p:cNvSpPr txBox="1"/>
          <p:nvPr>
            <p:ph idx="1" type="body"/>
          </p:nvPr>
        </p:nvSpPr>
        <p:spPr>
          <a:xfrm>
            <a:off x="400800" y="972950"/>
            <a:ext cx="9256800" cy="5742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To approve a plan, please click the Flag button that is between the PDF and Exemptions button. Default is None.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will give you a drop down menu. All you have to do is click the Official option and you are done. ODS will automatically be notified of the approval and can begin processing the Program Plan.</a:t>
            </a:r>
            <a:endParaRPr/>
          </a:p>
        </p:txBody>
      </p:sp>
      <p:sp>
        <p:nvSpPr>
          <p:cNvPr id="276" name="Google Shape;276;ga1ce5a8a4a_1_22"/>
          <p:cNvSpPr/>
          <p:nvPr/>
        </p:nvSpPr>
        <p:spPr>
          <a:xfrm>
            <a:off x="3810000" y="2262500"/>
            <a:ext cx="119100" cy="66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7" name="Google Shape;277;ga1ce5a8a4a_1_22"/>
          <p:cNvCxnSpPr/>
          <p:nvPr/>
        </p:nvCxnSpPr>
        <p:spPr>
          <a:xfrm>
            <a:off x="2862925" y="1755775"/>
            <a:ext cx="1118400" cy="277800"/>
          </a:xfrm>
          <a:prstGeom prst="straightConnector1">
            <a:avLst/>
          </a:prstGeom>
          <a:noFill/>
          <a:ln cap="flat" cmpd="sng" w="19050">
            <a:solidFill>
              <a:schemeClr val="dk2"/>
            </a:solidFill>
            <a:prstDash val="solid"/>
            <a:round/>
            <a:headEnd len="med" w="med" type="none"/>
            <a:tailEnd len="med" w="med" type="triangle"/>
          </a:ln>
        </p:spPr>
      </p:cxnSp>
      <p:sp>
        <p:nvSpPr>
          <p:cNvPr id="278" name="Google Shape;278;ga1ce5a8a4a_1_22"/>
          <p:cNvSpPr txBox="1"/>
          <p:nvPr/>
        </p:nvSpPr>
        <p:spPr>
          <a:xfrm>
            <a:off x="4925691" y="725667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24</a:t>
            </a:r>
            <a:endParaRPr b="0" i="0" sz="1100" u="none" cap="none" strike="noStrike">
              <a:solidFill>
                <a:srgbClr val="000000"/>
              </a:solidFill>
              <a:latin typeface="Arial"/>
              <a:ea typeface="Arial"/>
              <a:cs typeface="Arial"/>
              <a:sym typeface="Arial"/>
            </a:endParaRPr>
          </a:p>
        </p:txBody>
      </p:sp>
      <p:sp>
        <p:nvSpPr>
          <p:cNvPr id="279" name="Google Shape;279;ga1ce5a8a4a_1_22"/>
          <p:cNvSpPr/>
          <p:nvPr/>
        </p:nvSpPr>
        <p:spPr>
          <a:xfrm>
            <a:off x="3429000" y="1695175"/>
            <a:ext cx="1361400" cy="9609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ga1ce5a8a4a_1_30"/>
          <p:cNvSpPr txBox="1"/>
          <p:nvPr>
            <p:ph type="title"/>
          </p:nvPr>
        </p:nvSpPr>
        <p:spPr>
          <a:xfrm>
            <a:off x="142747" y="391159"/>
            <a:ext cx="9772800" cy="39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Approving a Program Plan (cont.)</a:t>
            </a:r>
            <a:endParaRPr/>
          </a:p>
        </p:txBody>
      </p:sp>
      <p:sp>
        <p:nvSpPr>
          <p:cNvPr id="285" name="Google Shape;285;ga1ce5a8a4a_1_30"/>
          <p:cNvSpPr txBox="1"/>
          <p:nvPr>
            <p:ph idx="1" type="body"/>
          </p:nvPr>
        </p:nvSpPr>
        <p:spPr>
          <a:xfrm>
            <a:off x="400811" y="1238757"/>
            <a:ext cx="9256800" cy="4759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For Ed.D./Ed.D. CTAS students, if the plan changes for any reason after initial approval (such as the student not taking planned future coursework), subsection 1.2 &lt;program name&gt; will fall back to having a red X.</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ODS will notify the student at the time of submitting their Intention to Defend that their Program Plan is no longer approved.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will then be the student’s </a:t>
            </a:r>
            <a:r>
              <a:rPr lang="en-US"/>
              <a:t>responsibility</a:t>
            </a:r>
            <a:r>
              <a:rPr lang="en-US"/>
              <a:t> to reach out to you to update it and for you to approve a new Official plan.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US"/>
              <a:t>NOTE:</a:t>
            </a:r>
            <a:r>
              <a:rPr lang="en-US"/>
              <a:t> The student </a:t>
            </a:r>
            <a:r>
              <a:rPr b="1" lang="en-US"/>
              <a:t>DOES NOT</a:t>
            </a:r>
            <a:r>
              <a:rPr lang="en-US"/>
              <a:t> have to update their audit every term for your approval. Only two official reviews will be made.</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p:txBody>
      </p:sp>
      <p:sp>
        <p:nvSpPr>
          <p:cNvPr id="286" name="Google Shape;286;ga1ce5a8a4a_1_30"/>
          <p:cNvSpPr txBox="1"/>
          <p:nvPr/>
        </p:nvSpPr>
        <p:spPr>
          <a:xfrm>
            <a:off x="4925691" y="716722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25</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eedd8f4f24_1_5"/>
          <p:cNvSpPr txBox="1"/>
          <p:nvPr>
            <p:ph type="title"/>
          </p:nvPr>
        </p:nvSpPr>
        <p:spPr>
          <a:xfrm>
            <a:off x="142747" y="391159"/>
            <a:ext cx="9772800" cy="39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a:t>Notifications</a:t>
            </a:r>
            <a:endParaRPr/>
          </a:p>
        </p:txBody>
      </p:sp>
      <p:grpSp>
        <p:nvGrpSpPr>
          <p:cNvPr id="292" name="Google Shape;292;geedd8f4f24_1_5"/>
          <p:cNvGrpSpPr/>
          <p:nvPr/>
        </p:nvGrpSpPr>
        <p:grpSpPr>
          <a:xfrm>
            <a:off x="454350" y="1069450"/>
            <a:ext cx="8486923" cy="1491551"/>
            <a:chOff x="487900" y="185950"/>
            <a:chExt cx="8486923" cy="1491551"/>
          </a:xfrm>
        </p:grpSpPr>
        <p:pic>
          <p:nvPicPr>
            <p:cNvPr id="293" name="Google Shape;293;geedd8f4f24_1_5"/>
            <p:cNvPicPr preferRelativeResize="0"/>
            <p:nvPr/>
          </p:nvPicPr>
          <p:blipFill rotWithShape="1">
            <a:blip r:embed="rId3">
              <a:alphaModFix/>
            </a:blip>
            <a:srcRect b="66814" l="0" r="0" t="0"/>
            <a:stretch/>
          </p:blipFill>
          <p:spPr>
            <a:xfrm>
              <a:off x="487900" y="185950"/>
              <a:ext cx="8486923" cy="1491551"/>
            </a:xfrm>
            <a:prstGeom prst="rect">
              <a:avLst/>
            </a:prstGeom>
            <a:noFill/>
            <a:ln cap="flat" cmpd="sng" w="9525">
              <a:solidFill>
                <a:schemeClr val="dk1"/>
              </a:solidFill>
              <a:prstDash val="solid"/>
              <a:round/>
              <a:headEnd len="sm" w="sm" type="none"/>
              <a:tailEnd len="sm" w="sm" type="none"/>
            </a:ln>
          </p:spPr>
        </p:pic>
        <p:sp>
          <p:nvSpPr>
            <p:cNvPr id="294" name="Google Shape;294;geedd8f4f24_1_5"/>
            <p:cNvSpPr/>
            <p:nvPr/>
          </p:nvSpPr>
          <p:spPr>
            <a:xfrm>
              <a:off x="1498550" y="1353175"/>
              <a:ext cx="1286100" cy="3243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5" name="Google Shape;295;geedd8f4f24_1_5"/>
          <p:cNvSpPr/>
          <p:nvPr/>
        </p:nvSpPr>
        <p:spPr>
          <a:xfrm>
            <a:off x="1465025" y="1643975"/>
            <a:ext cx="1375500" cy="1656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6" name="Google Shape;296;geedd8f4f24_1_5"/>
          <p:cNvCxnSpPr/>
          <p:nvPr/>
        </p:nvCxnSpPr>
        <p:spPr>
          <a:xfrm flipH="1" rot="10800000">
            <a:off x="7090200" y="1809575"/>
            <a:ext cx="78300" cy="1286100"/>
          </a:xfrm>
          <a:prstGeom prst="straightConnector1">
            <a:avLst/>
          </a:prstGeom>
          <a:noFill/>
          <a:ln cap="flat" cmpd="sng" w="28575">
            <a:solidFill>
              <a:schemeClr val="accent3"/>
            </a:solidFill>
            <a:prstDash val="solid"/>
            <a:round/>
            <a:headEnd len="med" w="med" type="none"/>
            <a:tailEnd len="med" w="med" type="triangle"/>
          </a:ln>
        </p:spPr>
      </p:cxnSp>
      <p:sp>
        <p:nvSpPr>
          <p:cNvPr id="297" name="Google Shape;297;geedd8f4f24_1_5"/>
          <p:cNvSpPr txBox="1"/>
          <p:nvPr/>
        </p:nvSpPr>
        <p:spPr>
          <a:xfrm>
            <a:off x="536800" y="3153700"/>
            <a:ext cx="86895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US"/>
              <a:t>After approval of a Program Plan, you will see a small number appear to the right of this bell symbol on the home page. This will let you know there is a new notification. If you click the bell, the below information will appear with the number of students showing equalling the number next to the bell.</a:t>
            </a:r>
            <a:endParaRPr/>
          </a:p>
        </p:txBody>
      </p:sp>
      <p:pic>
        <p:nvPicPr>
          <p:cNvPr id="298" name="Google Shape;298;geedd8f4f24_1_5"/>
          <p:cNvPicPr preferRelativeResize="0"/>
          <p:nvPr/>
        </p:nvPicPr>
        <p:blipFill rotWithShape="1">
          <a:blip r:embed="rId4">
            <a:alphaModFix/>
          </a:blip>
          <a:srcRect b="53610" l="38549" r="25048" t="13967"/>
          <a:stretch/>
        </p:blipFill>
        <p:spPr>
          <a:xfrm>
            <a:off x="2258475" y="3985000"/>
            <a:ext cx="5010677" cy="2510249"/>
          </a:xfrm>
          <a:prstGeom prst="rect">
            <a:avLst/>
          </a:prstGeom>
          <a:noFill/>
          <a:ln>
            <a:noFill/>
          </a:ln>
        </p:spPr>
      </p:pic>
      <p:sp>
        <p:nvSpPr>
          <p:cNvPr id="299" name="Google Shape;299;geedd8f4f24_1_5"/>
          <p:cNvSpPr/>
          <p:nvPr/>
        </p:nvSpPr>
        <p:spPr>
          <a:xfrm>
            <a:off x="4316750" y="4821225"/>
            <a:ext cx="1421700" cy="16740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eedd8f4f24_1_5"/>
          <p:cNvSpPr txBox="1"/>
          <p:nvPr/>
        </p:nvSpPr>
        <p:spPr>
          <a:xfrm>
            <a:off x="466300" y="6784650"/>
            <a:ext cx="88305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US"/>
              <a:t>To open up your notifications history, please click the link above. </a:t>
            </a:r>
            <a:endParaRPr/>
          </a:p>
        </p:txBody>
      </p:sp>
      <p:cxnSp>
        <p:nvCxnSpPr>
          <p:cNvPr id="301" name="Google Shape;301;geedd8f4f24_1_5"/>
          <p:cNvCxnSpPr/>
          <p:nvPr/>
        </p:nvCxnSpPr>
        <p:spPr>
          <a:xfrm flipH="1" rot="10800000">
            <a:off x="1397925" y="4730675"/>
            <a:ext cx="2840700" cy="1308300"/>
          </a:xfrm>
          <a:prstGeom prst="straightConnector1">
            <a:avLst/>
          </a:prstGeom>
          <a:noFill/>
          <a:ln cap="flat" cmpd="sng" w="28575">
            <a:solidFill>
              <a:schemeClr val="dk1"/>
            </a:solidFill>
            <a:prstDash val="solid"/>
            <a:round/>
            <a:headEnd len="med" w="med" type="none"/>
            <a:tailEnd len="med" w="med" type="triangle"/>
          </a:ln>
        </p:spPr>
      </p:cxnSp>
      <p:sp>
        <p:nvSpPr>
          <p:cNvPr id="302" name="Google Shape;302;geedd8f4f24_1_5"/>
          <p:cNvSpPr txBox="1"/>
          <p:nvPr/>
        </p:nvSpPr>
        <p:spPr>
          <a:xfrm>
            <a:off x="4925700" y="7281525"/>
            <a:ext cx="207000" cy="2280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26</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eedd8f4f24_1_26"/>
          <p:cNvSpPr txBox="1"/>
          <p:nvPr>
            <p:ph type="title"/>
          </p:nvPr>
        </p:nvSpPr>
        <p:spPr>
          <a:xfrm>
            <a:off x="142747" y="391159"/>
            <a:ext cx="9772800" cy="3912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a:t>Notifications (cont.) </a:t>
            </a:r>
            <a:endParaRPr/>
          </a:p>
        </p:txBody>
      </p:sp>
      <p:sp>
        <p:nvSpPr>
          <p:cNvPr id="308" name="Google Shape;308;geedd8f4f24_1_26"/>
          <p:cNvSpPr txBox="1"/>
          <p:nvPr>
            <p:ph idx="1" type="body"/>
          </p:nvPr>
        </p:nvSpPr>
        <p:spPr>
          <a:xfrm>
            <a:off x="400811" y="1238757"/>
            <a:ext cx="9256800" cy="4759200"/>
          </a:xfrm>
          <a:prstGeom prst="rect">
            <a:avLst/>
          </a:prstGeom>
        </p:spPr>
        <p:txBody>
          <a:bodyPr anchorCtr="0" anchor="t" bIns="0" lIns="0" spcFirstLastPara="1" rIns="0" wrap="square" tIns="0">
            <a:noAutofit/>
          </a:bodyPr>
          <a:lstStyle/>
          <a:p>
            <a:pPr indent="-311150" lvl="0" marL="457200" rtl="0" algn="l">
              <a:spcBef>
                <a:spcPts val="0"/>
              </a:spcBef>
              <a:spcAft>
                <a:spcPts val="0"/>
              </a:spcAft>
              <a:buSzPts val="1300"/>
              <a:buChar char="●"/>
            </a:pPr>
            <a:r>
              <a:rPr lang="en-US" sz="1900"/>
              <a:t>This list is ‘view only.’ You can’t go directly to a student’s audit from this list. </a:t>
            </a:r>
            <a:endParaRPr sz="1900"/>
          </a:p>
          <a:p>
            <a:pPr indent="0" lvl="0" marL="457200" rtl="0" algn="l">
              <a:spcBef>
                <a:spcPts val="0"/>
              </a:spcBef>
              <a:spcAft>
                <a:spcPts val="0"/>
              </a:spcAft>
              <a:buNone/>
            </a:pPr>
            <a:r>
              <a:t/>
            </a:r>
            <a:endParaRPr sz="1900"/>
          </a:p>
          <a:p>
            <a:pPr indent="-311150" lvl="0" marL="457200" rtl="0" algn="l">
              <a:spcBef>
                <a:spcPts val="0"/>
              </a:spcBef>
              <a:spcAft>
                <a:spcPts val="0"/>
              </a:spcAft>
              <a:buSzPts val="1300"/>
              <a:buChar char="●"/>
            </a:pPr>
            <a:r>
              <a:rPr lang="en-US" sz="1900"/>
              <a:t>If you wish to keep them listed, you don’t have to do anything, however, the number of students that you’ve approved will remain next to the bell symbol.</a:t>
            </a:r>
            <a:endParaRPr sz="1900"/>
          </a:p>
          <a:p>
            <a:pPr indent="0" lvl="0" marL="457200" rtl="0" algn="l">
              <a:spcBef>
                <a:spcPts val="0"/>
              </a:spcBef>
              <a:spcAft>
                <a:spcPts val="0"/>
              </a:spcAft>
              <a:buNone/>
            </a:pPr>
            <a:r>
              <a:rPr lang="en-US" sz="1900"/>
              <a:t> </a:t>
            </a:r>
            <a:endParaRPr sz="1900"/>
          </a:p>
          <a:p>
            <a:pPr indent="-311150" lvl="0" marL="457200" rtl="0" algn="l">
              <a:spcBef>
                <a:spcPts val="0"/>
              </a:spcBef>
              <a:spcAft>
                <a:spcPts val="0"/>
              </a:spcAft>
              <a:buSzPts val="1300"/>
              <a:buChar char="●"/>
            </a:pPr>
            <a:r>
              <a:rPr lang="en-US" sz="1900"/>
              <a:t>If you would like to archive them from active viewing, you can do this by clicking the tag button under the ‘Self’ column for that student. It will be moved into the ‘Acknowledged’ </a:t>
            </a:r>
            <a:r>
              <a:rPr lang="en-US" sz="1900"/>
              <a:t>notifications tab and the overall number of notifications will decrease.</a:t>
            </a:r>
            <a:endParaRPr sz="1900"/>
          </a:p>
          <a:p>
            <a:pPr indent="0" lvl="0" marL="457200" rtl="0" algn="l">
              <a:spcBef>
                <a:spcPts val="0"/>
              </a:spcBef>
              <a:spcAft>
                <a:spcPts val="0"/>
              </a:spcAft>
              <a:buNone/>
            </a:pPr>
            <a:r>
              <a:t/>
            </a:r>
            <a:endParaRPr sz="1900"/>
          </a:p>
          <a:p>
            <a:pPr indent="-311150" lvl="0" marL="457200" rtl="0" algn="l">
              <a:spcBef>
                <a:spcPts val="0"/>
              </a:spcBef>
              <a:spcAft>
                <a:spcPts val="0"/>
              </a:spcAft>
              <a:buSzPts val="1300"/>
              <a:buChar char="●"/>
            </a:pPr>
            <a:r>
              <a:rPr lang="en-US" sz="1900"/>
              <a:t>If you click the trash can symbol under the ‘Delete’ column, it will be fully deleted and will not show up in any area. Please note that by clicking delete, you do not delete the actual audit, just the notification.</a:t>
            </a:r>
            <a:endParaRPr sz="1900"/>
          </a:p>
        </p:txBody>
      </p:sp>
      <p:sp>
        <p:nvSpPr>
          <p:cNvPr id="309" name="Google Shape;309;geedd8f4f24_1_26"/>
          <p:cNvSpPr txBox="1"/>
          <p:nvPr/>
        </p:nvSpPr>
        <p:spPr>
          <a:xfrm>
            <a:off x="4840600" y="7188575"/>
            <a:ext cx="377100" cy="354000"/>
          </a:xfrm>
          <a:prstGeom prst="rect">
            <a:avLst/>
          </a:prstGeom>
          <a:noFill/>
          <a:ln>
            <a:noFill/>
          </a:ln>
        </p:spPr>
        <p:txBody>
          <a:bodyPr anchorCtr="0" anchor="t" bIns="91425" lIns="91425" spcFirstLastPara="1" rIns="91425" wrap="square" tIns="91425">
            <a:spAutoFit/>
          </a:bodyPr>
          <a:lstStyle/>
          <a:p>
            <a:pPr indent="0" lvl="0" marL="12700" rtl="0" algn="ctr">
              <a:spcBef>
                <a:spcPts val="0"/>
              </a:spcBef>
              <a:spcAft>
                <a:spcPts val="0"/>
              </a:spcAft>
              <a:buNone/>
            </a:pPr>
            <a:r>
              <a:rPr lang="en-US" sz="1100">
                <a:solidFill>
                  <a:schemeClr val="dk1"/>
                </a:solidFill>
              </a:rPr>
              <a:t>27</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9a5d902579_3_12"/>
          <p:cNvSpPr txBox="1"/>
          <p:nvPr>
            <p:ph type="title"/>
          </p:nvPr>
        </p:nvSpPr>
        <p:spPr>
          <a:xfrm>
            <a:off x="142747" y="391159"/>
            <a:ext cx="9772800" cy="39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b="1" lang="en-US"/>
              <a:t>Understanding the Doctoral Student Degree Audit</a:t>
            </a:r>
            <a:endParaRPr b="1"/>
          </a:p>
        </p:txBody>
      </p:sp>
      <p:sp>
        <p:nvSpPr>
          <p:cNvPr id="315" name="Google Shape;315;g9a5d902579_3_12"/>
          <p:cNvSpPr txBox="1"/>
          <p:nvPr>
            <p:ph idx="1" type="body"/>
          </p:nvPr>
        </p:nvSpPr>
        <p:spPr>
          <a:xfrm>
            <a:off x="400800" y="1238750"/>
            <a:ext cx="9256800" cy="5616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The doctoral degree audit is broken into several subsections that address specific academic or ODS requirements.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NOTE:</a:t>
            </a:r>
            <a:r>
              <a:rPr lang="en-US"/>
              <a:t> The Program Plan is the only subsection you and your doctoral students will be updating. All others are purely informational and read-only.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Summary of subsections:</a:t>
            </a:r>
            <a:endParaRPr/>
          </a:p>
          <a:p>
            <a:pPr indent="-317500" lvl="0" marL="457200" rtl="0" algn="l">
              <a:lnSpc>
                <a:spcPct val="100000"/>
              </a:lnSpc>
              <a:spcBef>
                <a:spcPts val="0"/>
              </a:spcBef>
              <a:spcAft>
                <a:spcPts val="0"/>
              </a:spcAft>
              <a:buSzPts val="1400"/>
              <a:buChar char="●"/>
            </a:pPr>
            <a:r>
              <a:rPr lang="en-US"/>
              <a:t>&lt;Program name&gt; - this is where the student will process their Program Plan of Study.</a:t>
            </a:r>
            <a:endParaRPr/>
          </a:p>
          <a:p>
            <a:pPr indent="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Certification (Ed.D./Ed.D.CTAS) or Master of Philosophy (Ph.D.) - this is where you can see all items required for the student to become a Certified doctoral candidate or receive the Master of Philosophy degree. Specific information can be found in their degree Requirements Bulletin.</a:t>
            </a:r>
            <a:endParaRPr/>
          </a:p>
          <a:p>
            <a:pPr indent="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US"/>
              <a:t>Period of Certification (Ed.D./Ed.D.CTAS) or Period of Eligibility (Ph.D.) - this tracks the amount of time remaining in their program. For Ed.D./Ed.D.CTAS students, if they are not yet certified, this subsection will be empty.</a:t>
            </a:r>
            <a:endParaRPr/>
          </a:p>
        </p:txBody>
      </p:sp>
      <p:sp>
        <p:nvSpPr>
          <p:cNvPr id="316" name="Google Shape;316;g9a5d902579_3_12"/>
          <p:cNvSpPr txBox="1"/>
          <p:nvPr/>
        </p:nvSpPr>
        <p:spPr>
          <a:xfrm>
            <a:off x="4925691" y="716722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28</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a02ae7ea8f_1_0"/>
          <p:cNvSpPr txBox="1"/>
          <p:nvPr>
            <p:ph type="title"/>
          </p:nvPr>
        </p:nvSpPr>
        <p:spPr>
          <a:xfrm>
            <a:off x="142747" y="391159"/>
            <a:ext cx="9772800" cy="391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b="1" lang="en-US"/>
              <a:t>Understanding Your Degree Audit (Cont.)</a:t>
            </a:r>
            <a:endParaRPr b="1"/>
          </a:p>
        </p:txBody>
      </p:sp>
      <p:sp>
        <p:nvSpPr>
          <p:cNvPr id="322" name="Google Shape;322;ga02ae7ea8f_1_0"/>
          <p:cNvSpPr txBox="1"/>
          <p:nvPr>
            <p:ph idx="1" type="body"/>
          </p:nvPr>
        </p:nvSpPr>
        <p:spPr>
          <a:xfrm>
            <a:off x="400800" y="1238749"/>
            <a:ext cx="9256800" cy="5488500"/>
          </a:xfrm>
          <a:prstGeom prst="rect">
            <a:avLst/>
          </a:prstGeom>
          <a:noFill/>
          <a:ln>
            <a:noFill/>
          </a:ln>
        </p:spPr>
        <p:txBody>
          <a:bodyPr anchorCtr="0" anchor="t" bIns="0" lIns="0" spcFirstLastPara="1" rIns="0" wrap="square" tIns="0">
            <a:noAutofit/>
          </a:bodyPr>
          <a:lstStyle/>
          <a:p>
            <a:pPr indent="-317500" lvl="0" marL="457200" rtl="0" algn="l">
              <a:lnSpc>
                <a:spcPct val="100000"/>
              </a:lnSpc>
              <a:spcBef>
                <a:spcPts val="0"/>
              </a:spcBef>
              <a:spcAft>
                <a:spcPts val="0"/>
              </a:spcAft>
              <a:buClr>
                <a:schemeClr val="dk1"/>
              </a:buClr>
              <a:buSzPts val="1400"/>
              <a:buChar char="●"/>
            </a:pPr>
            <a:r>
              <a:rPr lang="en-US"/>
              <a:t>Obligation (only visible when they become Obligated for Continuous Enrollment) - tracks how this requirement is met for each term they are Obligated.</a:t>
            </a:r>
            <a:endParaRPr/>
          </a:p>
          <a:p>
            <a:pPr indent="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Char char="●"/>
            </a:pPr>
            <a:r>
              <a:rPr lang="en-US"/>
              <a:t>Dissertation Proposal - lets you know if their Dissertation Proposal is fully submitted in ODS (a fully submitted proposal consists of the Dissertation Proposal Hearing Report form, IRB approval letter, and the proposal manuscript).</a:t>
            </a:r>
            <a:endParaRPr/>
          </a:p>
          <a:p>
            <a:pPr indent="-330200" lvl="1" marL="914400" rtl="0" algn="l">
              <a:lnSpc>
                <a:spcPct val="100000"/>
              </a:lnSpc>
              <a:spcBef>
                <a:spcPts val="0"/>
              </a:spcBef>
              <a:spcAft>
                <a:spcPts val="0"/>
              </a:spcAft>
              <a:buSzPts val="1600"/>
              <a:buChar char="○"/>
            </a:pPr>
            <a:r>
              <a:rPr lang="en-US" sz="2000">
                <a:latin typeface="Arial"/>
                <a:ea typeface="Arial"/>
                <a:cs typeface="Arial"/>
                <a:sym typeface="Arial"/>
              </a:rPr>
              <a:t>For PhD students, this section also tracks the Advanced Seminar.</a:t>
            </a:r>
            <a:endParaRPr sz="2000">
              <a:latin typeface="Arial"/>
              <a:ea typeface="Arial"/>
              <a:cs typeface="Arial"/>
              <a:sym typeface="Arial"/>
            </a:endParaRPr>
          </a:p>
          <a:p>
            <a:pPr indent="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Char char="●"/>
            </a:pPr>
            <a:r>
              <a:rPr lang="en-US"/>
              <a:t>Internship Requirement (only for Clinical Psych, Counseling Psych, or School Psych) - tracks completion of required Internship coursework.</a:t>
            </a:r>
            <a:endParaRPr/>
          </a:p>
          <a:p>
            <a:pPr indent="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Clr>
                <a:schemeClr val="dk1"/>
              </a:buClr>
              <a:buSzPts val="1400"/>
              <a:buChar char="●"/>
            </a:pPr>
            <a:r>
              <a:rPr lang="en-US"/>
              <a:t>Dissertation - tracks completion of oral defense and completion of degree.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NOTE: </a:t>
            </a:r>
            <a:r>
              <a:rPr lang="en-US"/>
              <a:t>If you see anything that you believe is in error, please reach out to the Office of Doctoral Studies for assistance. </a:t>
            </a:r>
            <a:endParaRPr/>
          </a:p>
        </p:txBody>
      </p:sp>
      <p:sp>
        <p:nvSpPr>
          <p:cNvPr id="323" name="Google Shape;323;ga02ae7ea8f_1_0"/>
          <p:cNvSpPr txBox="1"/>
          <p:nvPr/>
        </p:nvSpPr>
        <p:spPr>
          <a:xfrm>
            <a:off x="4925691" y="716722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29</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7" name="Shape 57"/>
        <p:cNvGrpSpPr/>
        <p:nvPr/>
      </p:nvGrpSpPr>
      <p:grpSpPr>
        <a:xfrm>
          <a:off x="0" y="0"/>
          <a:ext cx="0" cy="0"/>
          <a:chOff x="0" y="0"/>
          <a:chExt cx="0" cy="0"/>
        </a:xfrm>
      </p:grpSpPr>
      <p:sp>
        <p:nvSpPr>
          <p:cNvPr id="58" name="Google Shape;58;p3"/>
          <p:cNvSpPr txBox="1"/>
          <p:nvPr/>
        </p:nvSpPr>
        <p:spPr>
          <a:xfrm>
            <a:off x="4956683" y="6989774"/>
            <a:ext cx="147320" cy="165735"/>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pic>
        <p:nvPicPr>
          <p:cNvPr id="59" name="Google Shape;59;p3"/>
          <p:cNvPicPr preferRelativeResize="0"/>
          <p:nvPr/>
        </p:nvPicPr>
        <p:blipFill>
          <a:blip r:embed="rId3">
            <a:alphaModFix/>
          </a:blip>
          <a:stretch>
            <a:fillRect/>
          </a:stretch>
        </p:blipFill>
        <p:spPr>
          <a:xfrm>
            <a:off x="487900" y="185950"/>
            <a:ext cx="8486930" cy="4494657"/>
          </a:xfrm>
          <a:prstGeom prst="rect">
            <a:avLst/>
          </a:prstGeom>
          <a:noFill/>
          <a:ln cap="flat" cmpd="sng" w="9525">
            <a:solidFill>
              <a:schemeClr val="dk1"/>
            </a:solidFill>
            <a:prstDash val="solid"/>
            <a:round/>
            <a:headEnd len="sm" w="sm" type="none"/>
            <a:tailEnd len="sm" w="sm" type="none"/>
          </a:ln>
        </p:spPr>
      </p:pic>
      <p:sp>
        <p:nvSpPr>
          <p:cNvPr id="60" name="Google Shape;60;p3"/>
          <p:cNvSpPr txBox="1"/>
          <p:nvPr/>
        </p:nvSpPr>
        <p:spPr>
          <a:xfrm>
            <a:off x="257225" y="4680600"/>
            <a:ext cx="7503900" cy="20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500"/>
              <a:t>Creating an Audit</a:t>
            </a:r>
            <a:endParaRPr b="1" sz="1500"/>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US"/>
              <a:t>Using the drop-down menu will display the Student Focus and the Search Bar</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Enter the student’s information (name or TC ID) and click search or find the student under your “focused” list</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en-US"/>
              <a:t>Click on the student name to bring up the student’s academic goals page.</a:t>
            </a:r>
            <a:endParaRPr/>
          </a:p>
        </p:txBody>
      </p:sp>
      <p:sp>
        <p:nvSpPr>
          <p:cNvPr id="61" name="Google Shape;61;p3"/>
          <p:cNvSpPr/>
          <p:nvPr/>
        </p:nvSpPr>
        <p:spPr>
          <a:xfrm>
            <a:off x="1498550" y="1353175"/>
            <a:ext cx="1286100" cy="26727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1498575" y="760475"/>
            <a:ext cx="1375500" cy="1656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txBox="1"/>
          <p:nvPr/>
        </p:nvSpPr>
        <p:spPr>
          <a:xfrm>
            <a:off x="3578650" y="1968250"/>
            <a:ext cx="1610400" cy="8313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a:t>Student Name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TC ID#</a:t>
            </a:r>
            <a:endParaRPr/>
          </a:p>
        </p:txBody>
      </p:sp>
      <p:cxnSp>
        <p:nvCxnSpPr>
          <p:cNvPr id="64" name="Google Shape;64;p3"/>
          <p:cNvCxnSpPr/>
          <p:nvPr/>
        </p:nvCxnSpPr>
        <p:spPr>
          <a:xfrm flipH="1">
            <a:off x="3008350" y="2113650"/>
            <a:ext cx="570300" cy="11100"/>
          </a:xfrm>
          <a:prstGeom prst="straightConnector1">
            <a:avLst/>
          </a:prstGeom>
          <a:noFill/>
          <a:ln cap="flat" cmpd="sng" w="19050">
            <a:solidFill>
              <a:schemeClr val="dk2"/>
            </a:solidFill>
            <a:prstDash val="solid"/>
            <a:round/>
            <a:headEnd len="med" w="med" type="none"/>
            <a:tailEnd len="med" w="med" type="triangle"/>
          </a:ln>
        </p:spPr>
      </p:cxnSp>
      <p:cxnSp>
        <p:nvCxnSpPr>
          <p:cNvPr id="65" name="Google Shape;65;p3"/>
          <p:cNvCxnSpPr/>
          <p:nvPr/>
        </p:nvCxnSpPr>
        <p:spPr>
          <a:xfrm>
            <a:off x="5189050" y="2585200"/>
            <a:ext cx="592800" cy="204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7" name="Shape 327"/>
        <p:cNvGrpSpPr/>
        <p:nvPr/>
      </p:nvGrpSpPr>
      <p:grpSpPr>
        <a:xfrm>
          <a:off x="0" y="0"/>
          <a:ext cx="0" cy="0"/>
          <a:chOff x="0" y="0"/>
          <a:chExt cx="0" cy="0"/>
        </a:xfrm>
      </p:grpSpPr>
      <p:sp>
        <p:nvSpPr>
          <p:cNvPr id="328" name="Google Shape;328;p19"/>
          <p:cNvSpPr txBox="1"/>
          <p:nvPr/>
        </p:nvSpPr>
        <p:spPr>
          <a:xfrm>
            <a:off x="142752" y="133600"/>
            <a:ext cx="29763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Access Course History</a:t>
            </a:r>
            <a:endParaRPr b="0" i="0" sz="1800" u="none" cap="none" strike="noStrike">
              <a:solidFill>
                <a:srgbClr val="000000"/>
              </a:solidFill>
              <a:latin typeface="Arial"/>
              <a:ea typeface="Arial"/>
              <a:cs typeface="Arial"/>
              <a:sym typeface="Arial"/>
            </a:endParaRPr>
          </a:p>
        </p:txBody>
      </p:sp>
      <p:sp>
        <p:nvSpPr>
          <p:cNvPr id="329" name="Google Shape;329;p19"/>
          <p:cNvSpPr/>
          <p:nvPr/>
        </p:nvSpPr>
        <p:spPr>
          <a:xfrm>
            <a:off x="160975" y="870869"/>
            <a:ext cx="9736500" cy="1932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0" name="Google Shape;330;p19"/>
          <p:cNvSpPr txBox="1"/>
          <p:nvPr/>
        </p:nvSpPr>
        <p:spPr>
          <a:xfrm>
            <a:off x="312609" y="2991583"/>
            <a:ext cx="9434700" cy="916200"/>
          </a:xfrm>
          <a:prstGeom prst="rect">
            <a:avLst/>
          </a:prstGeom>
          <a:noFill/>
          <a:ln>
            <a:noFill/>
          </a:ln>
        </p:spPr>
        <p:txBody>
          <a:bodyPr anchorCtr="0" anchor="t" bIns="0" lIns="0" spcFirstLastPara="1" rIns="0" wrap="square" tIns="10150">
            <a:spAutoFit/>
          </a:bodyPr>
          <a:lstStyle/>
          <a:p>
            <a:pPr indent="-228600" lvl="0" marL="241300" marR="2261870" rtl="0" algn="l">
              <a:lnSpc>
                <a:spcPct val="101400"/>
              </a:lnSpc>
              <a:spcBef>
                <a:spcPts val="0"/>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To quickly view all courses and past grades, select the “Course History” link located in the Home box.</a:t>
            </a:r>
            <a:endParaRPr b="0" i="0" sz="1400" u="none" cap="none" strike="noStrike">
              <a:solidFill>
                <a:srgbClr val="000000"/>
              </a:solidFill>
              <a:latin typeface="Arial"/>
              <a:ea typeface="Arial"/>
              <a:cs typeface="Arial"/>
              <a:sym typeface="Arial"/>
            </a:endParaRPr>
          </a:p>
          <a:p>
            <a:pPr indent="-228600" lvl="0" marL="241300" marR="5080" rtl="0" algn="l">
              <a:lnSpc>
                <a:spcPct val="130000"/>
              </a:lnSpc>
              <a:spcBef>
                <a:spcPts val="65"/>
              </a:spcBef>
              <a:spcAft>
                <a:spcPts val="0"/>
              </a:spcAft>
              <a:buClr>
                <a:srgbClr val="000000"/>
              </a:buClr>
              <a:buSzPts val="1400"/>
              <a:buFont typeface="Noto Sans Symbols"/>
              <a:buChar char="∙"/>
            </a:pPr>
            <a:r>
              <a:rPr b="0" i="0" lang="en-US" sz="1400" u="none" cap="none" strike="noStrike">
                <a:solidFill>
                  <a:srgbClr val="000000"/>
                </a:solidFill>
                <a:latin typeface="Arial"/>
                <a:ea typeface="Arial"/>
                <a:cs typeface="Arial"/>
                <a:sym typeface="Arial"/>
              </a:rPr>
              <a:t>Once selected, a list of courses and information will appear. The list will contain course title, grade (completion status), and the  term in which the course was taken.</a:t>
            </a:r>
            <a:endParaRPr b="0" i="0" sz="1400" u="none" cap="none" strike="noStrike">
              <a:solidFill>
                <a:srgbClr val="000000"/>
              </a:solidFill>
              <a:latin typeface="Arial"/>
              <a:ea typeface="Arial"/>
              <a:cs typeface="Arial"/>
              <a:sym typeface="Arial"/>
            </a:endParaRPr>
          </a:p>
        </p:txBody>
      </p:sp>
      <p:sp>
        <p:nvSpPr>
          <p:cNvPr id="331" name="Google Shape;331;p19"/>
          <p:cNvSpPr/>
          <p:nvPr/>
        </p:nvSpPr>
        <p:spPr>
          <a:xfrm>
            <a:off x="848025" y="4185325"/>
            <a:ext cx="6734400" cy="26700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2" name="Google Shape;332;p19"/>
          <p:cNvSpPr txBox="1"/>
          <p:nvPr/>
        </p:nvSpPr>
        <p:spPr>
          <a:xfrm>
            <a:off x="4925691" y="716722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30</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6" name="Shape 336"/>
        <p:cNvGrpSpPr/>
        <p:nvPr/>
      </p:nvGrpSpPr>
      <p:grpSpPr>
        <a:xfrm>
          <a:off x="0" y="0"/>
          <a:ext cx="0" cy="0"/>
          <a:chOff x="0" y="0"/>
          <a:chExt cx="0" cy="0"/>
        </a:xfrm>
      </p:grpSpPr>
      <p:sp>
        <p:nvSpPr>
          <p:cNvPr id="337" name="Google Shape;337;p21"/>
          <p:cNvSpPr txBox="1"/>
          <p:nvPr>
            <p:ph type="title"/>
          </p:nvPr>
        </p:nvSpPr>
        <p:spPr>
          <a:xfrm>
            <a:off x="401575" y="288875"/>
            <a:ext cx="4612800" cy="3582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SzPts val="1400"/>
              <a:buNone/>
            </a:pPr>
            <a:r>
              <a:rPr b="1" lang="en-US"/>
              <a:t>Have Questions or Concerns?</a:t>
            </a:r>
            <a:endParaRPr b="1"/>
          </a:p>
        </p:txBody>
      </p:sp>
      <p:sp>
        <p:nvSpPr>
          <p:cNvPr id="338" name="Google Shape;338;p21"/>
          <p:cNvSpPr txBox="1"/>
          <p:nvPr>
            <p:ph idx="1" type="body"/>
          </p:nvPr>
        </p:nvSpPr>
        <p:spPr>
          <a:xfrm>
            <a:off x="401586" y="1809107"/>
            <a:ext cx="9256800" cy="4759200"/>
          </a:xfrm>
          <a:prstGeom prst="rect">
            <a:avLst/>
          </a:prstGeom>
          <a:noFill/>
          <a:ln>
            <a:noFill/>
          </a:ln>
        </p:spPr>
        <p:txBody>
          <a:bodyPr anchorCtr="0" anchor="t" bIns="0" lIns="0" spcFirstLastPara="1" rIns="0" wrap="square" tIns="8250">
            <a:spAutoFit/>
          </a:bodyPr>
          <a:lstStyle/>
          <a:p>
            <a:pPr indent="0" lvl="0" marL="211452" marR="5080" rtl="0" algn="l">
              <a:lnSpc>
                <a:spcPct val="101499"/>
              </a:lnSpc>
              <a:spcBef>
                <a:spcPts val="0"/>
              </a:spcBef>
              <a:spcAft>
                <a:spcPts val="0"/>
              </a:spcAft>
              <a:buSzPts val="1400"/>
              <a:buNone/>
            </a:pPr>
            <a:r>
              <a:rPr lang="en-US"/>
              <a:t>If you have any questions or concerns regarding the degree audit system, contact Ms. Heidi Rizzo at </a:t>
            </a:r>
            <a:r>
              <a:rPr lang="en-US" u="sng">
                <a:solidFill>
                  <a:schemeClr val="hlink"/>
                </a:solidFill>
                <a:hlinkClick r:id="rId3"/>
              </a:rPr>
              <a:t>hr2459@tc.columbia.edu</a:t>
            </a:r>
            <a:r>
              <a:rPr lang="en-US"/>
              <a:t>, or Mr. Russ Gulizia at </a:t>
            </a:r>
            <a:r>
              <a:rPr lang="en-US" u="sng">
                <a:solidFill>
                  <a:schemeClr val="hlink"/>
                </a:solidFill>
                <a:hlinkClick r:id="rId4"/>
              </a:rPr>
              <a:t>gulizia@tc.columbia.edu</a:t>
            </a:r>
            <a:r>
              <a:rPr lang="en-US"/>
              <a:t>. </a:t>
            </a:r>
            <a:endParaRPr/>
          </a:p>
          <a:p>
            <a:pPr indent="0" lvl="0" marL="198755" marR="1479" rtl="0" algn="l">
              <a:lnSpc>
                <a:spcPct val="100000"/>
              </a:lnSpc>
              <a:spcBef>
                <a:spcPts val="0"/>
              </a:spcBef>
              <a:spcAft>
                <a:spcPts val="0"/>
              </a:spcAft>
              <a:buSzPts val="1400"/>
              <a:buNone/>
            </a:pPr>
            <a:r>
              <a:t/>
            </a:r>
            <a:endParaRPr/>
          </a:p>
          <a:p>
            <a:pPr indent="0" lvl="0" marL="0" marR="1479" rtl="0" algn="l">
              <a:lnSpc>
                <a:spcPct val="100000"/>
              </a:lnSpc>
              <a:spcBef>
                <a:spcPts val="10"/>
              </a:spcBef>
              <a:spcAft>
                <a:spcPts val="0"/>
              </a:spcAft>
              <a:buSzPts val="1400"/>
              <a:buNone/>
            </a:pPr>
            <a:r>
              <a:t/>
            </a:r>
            <a:endParaRPr sz="2800"/>
          </a:p>
          <a:p>
            <a:pPr indent="0" lvl="0" marL="211454" marR="1479" rtl="0" algn="l">
              <a:lnSpc>
                <a:spcPct val="135300"/>
              </a:lnSpc>
              <a:spcBef>
                <a:spcPts val="0"/>
              </a:spcBef>
              <a:spcAft>
                <a:spcPts val="0"/>
              </a:spcAft>
              <a:buSzPts val="1400"/>
              <a:buNone/>
            </a:pPr>
            <a:r>
              <a:rPr b="1" lang="en-US">
                <a:latin typeface="Arial"/>
                <a:ea typeface="Arial"/>
                <a:cs typeface="Arial"/>
                <a:sym typeface="Arial"/>
              </a:rPr>
              <a:t>Office Hours:  </a:t>
            </a:r>
            <a:r>
              <a:rPr lang="en-US"/>
              <a:t>Monday-Friday  9 a.m. – 5 p.m.</a:t>
            </a:r>
            <a:endParaRPr/>
          </a:p>
        </p:txBody>
      </p:sp>
      <p:sp>
        <p:nvSpPr>
          <p:cNvPr id="339" name="Google Shape;339;p21"/>
          <p:cNvSpPr txBox="1"/>
          <p:nvPr/>
        </p:nvSpPr>
        <p:spPr>
          <a:xfrm>
            <a:off x="4925691" y="7167225"/>
            <a:ext cx="2070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31</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9" name="Shape 69"/>
        <p:cNvGrpSpPr/>
        <p:nvPr/>
      </p:nvGrpSpPr>
      <p:grpSpPr>
        <a:xfrm>
          <a:off x="0" y="0"/>
          <a:ext cx="0" cy="0"/>
          <a:chOff x="0" y="0"/>
          <a:chExt cx="0" cy="0"/>
        </a:xfrm>
      </p:grpSpPr>
      <p:sp>
        <p:nvSpPr>
          <p:cNvPr id="70" name="Google Shape;70;p4"/>
          <p:cNvSpPr txBox="1"/>
          <p:nvPr/>
        </p:nvSpPr>
        <p:spPr>
          <a:xfrm>
            <a:off x="4956683" y="6989774"/>
            <a:ext cx="147320" cy="165735"/>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sp>
        <p:nvSpPr>
          <p:cNvPr id="71" name="Google Shape;71;p4"/>
          <p:cNvSpPr txBox="1"/>
          <p:nvPr/>
        </p:nvSpPr>
        <p:spPr>
          <a:xfrm>
            <a:off x="402250" y="3265525"/>
            <a:ext cx="9114900" cy="3724200"/>
          </a:xfrm>
          <a:prstGeom prst="rect">
            <a:avLst/>
          </a:prstGeom>
          <a:noFill/>
          <a:ln>
            <a:noFill/>
          </a:ln>
        </p:spPr>
        <p:txBody>
          <a:bodyPr anchorCtr="0" anchor="t" bIns="0" lIns="0" spcFirstLastPara="1" rIns="0" wrap="square" tIns="12050">
            <a:spAutoFit/>
          </a:bodyPr>
          <a:lstStyle/>
          <a:p>
            <a:pPr indent="0" lvl="0" marL="0" marR="0" rtl="0" algn="l">
              <a:lnSpc>
                <a:spcPct val="100000"/>
              </a:lnSpc>
              <a:spcBef>
                <a:spcPts val="0"/>
              </a:spcBef>
              <a:spcAft>
                <a:spcPts val="0"/>
              </a:spcAft>
              <a:buClr>
                <a:srgbClr val="000000"/>
              </a:buClr>
              <a:buSzPts val="1600"/>
              <a:buFont typeface="Arial"/>
              <a:buNone/>
            </a:pPr>
            <a:r>
              <a:rPr b="1" lang="en-US" sz="1600"/>
              <a:t>Creating an audit (cont.)</a:t>
            </a:r>
            <a:endParaRPr b="1" sz="1600"/>
          </a:p>
          <a:p>
            <a:pPr indent="0" lvl="0" marL="0" marR="0" rtl="0" algn="l">
              <a:lnSpc>
                <a:spcPct val="100000"/>
              </a:lnSpc>
              <a:spcBef>
                <a:spcPts val="0"/>
              </a:spcBef>
              <a:spcAft>
                <a:spcPts val="0"/>
              </a:spcAft>
              <a:buClr>
                <a:srgbClr val="000000"/>
              </a:buClr>
              <a:buSzPts val="1600"/>
              <a:buFont typeface="Arial"/>
              <a:buNone/>
            </a:pPr>
            <a:r>
              <a:t/>
            </a:r>
            <a:endParaRPr b="1" sz="1600"/>
          </a:p>
          <a:p>
            <a:pPr indent="-317500" lvl="0" marL="457200" marR="0" rtl="0" algn="l">
              <a:lnSpc>
                <a:spcPct val="100000"/>
              </a:lnSpc>
              <a:spcBef>
                <a:spcPts val="0"/>
              </a:spcBef>
              <a:spcAft>
                <a:spcPts val="0"/>
              </a:spcAft>
              <a:buSzPts val="1400"/>
              <a:buChar char="●"/>
            </a:pPr>
            <a:r>
              <a:rPr b="1" lang="en-US"/>
              <a:t>Audit History</a:t>
            </a:r>
            <a:r>
              <a:rPr lang="en-US"/>
              <a:t>: Displays previously run audits along with the name of the person who ran them.</a:t>
            </a:r>
            <a:endParaRPr/>
          </a:p>
          <a:p>
            <a:pPr indent="0" lvl="0" marL="457200" marR="0" rtl="0" algn="l">
              <a:lnSpc>
                <a:spcPct val="100000"/>
              </a:lnSpc>
              <a:spcBef>
                <a:spcPts val="0"/>
              </a:spcBef>
              <a:spcAft>
                <a:spcPts val="0"/>
              </a:spcAft>
              <a:buNone/>
            </a:pPr>
            <a:r>
              <a:t/>
            </a:r>
            <a:endParaRPr/>
          </a:p>
          <a:p>
            <a:pPr indent="-317500" lvl="0" marL="457200" marR="0" rtl="0" algn="l">
              <a:lnSpc>
                <a:spcPct val="100000"/>
              </a:lnSpc>
              <a:spcBef>
                <a:spcPts val="0"/>
              </a:spcBef>
              <a:spcAft>
                <a:spcPts val="0"/>
              </a:spcAft>
              <a:buSzPts val="1400"/>
              <a:buChar char="●"/>
            </a:pPr>
            <a:r>
              <a:rPr b="1" lang="en-US"/>
              <a:t>Create Audit</a:t>
            </a:r>
            <a:r>
              <a:rPr lang="en-US"/>
              <a:t>: Runs an audit on the currently highlighted academic goal</a:t>
            </a:r>
            <a:endParaRPr/>
          </a:p>
          <a:p>
            <a:pPr indent="0" lvl="0" marL="0" marR="0" rtl="0" algn="l">
              <a:lnSpc>
                <a:spcPct val="100000"/>
              </a:lnSpc>
              <a:spcBef>
                <a:spcPts val="0"/>
              </a:spcBef>
              <a:spcAft>
                <a:spcPts val="0"/>
              </a:spcAft>
              <a:buClr>
                <a:srgbClr val="000000"/>
              </a:buClr>
              <a:buSzPts val="1600"/>
              <a:buFont typeface="Arial"/>
              <a:buNone/>
            </a:pPr>
            <a:r>
              <a:t/>
            </a:r>
            <a:endParaRPr b="1" sz="1600"/>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Adding an Audit</a:t>
            </a:r>
            <a:endParaRPr b="1" i="0" sz="1600" u="none" cap="none" strike="noStrike">
              <a:solidFill>
                <a:srgbClr val="000000"/>
              </a:solidFill>
              <a:latin typeface="Arial"/>
              <a:ea typeface="Arial"/>
              <a:cs typeface="Arial"/>
              <a:sym typeface="Arial"/>
            </a:endParaRPr>
          </a:p>
          <a:p>
            <a:pPr indent="0" lvl="0" marL="13081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17500" lvl="0" marL="457200" marR="733425" rtl="0" algn="l">
              <a:lnSpc>
                <a:spcPct val="100000"/>
              </a:lnSpc>
              <a:spcBef>
                <a:spcPts val="15"/>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Adding an audit is for students who are working on an "en passant" degree, or </a:t>
            </a:r>
            <a:r>
              <a:rPr lang="en-US"/>
              <a:t>w</a:t>
            </a:r>
            <a:r>
              <a:rPr b="0" i="0" lang="en-US" sz="1400" u="none" cap="none" strike="noStrike">
                <a:solidFill>
                  <a:srgbClr val="000000"/>
                </a:solidFill>
                <a:latin typeface="Arial"/>
                <a:ea typeface="Arial"/>
                <a:cs typeface="Arial"/>
                <a:sym typeface="Arial"/>
              </a:rPr>
              <a:t>ere admitted to an advanced certificate program through the Office of Admissions.</a:t>
            </a:r>
            <a:endParaRPr b="0" i="0" sz="1400" u="none" cap="none" strike="noStrike">
              <a:solidFill>
                <a:srgbClr val="000000"/>
              </a:solidFill>
              <a:latin typeface="Arial"/>
              <a:ea typeface="Arial"/>
              <a:cs typeface="Arial"/>
              <a:sym typeface="Arial"/>
            </a:endParaRPr>
          </a:p>
          <a:p>
            <a:pPr indent="0" lvl="0" marL="457200" marR="733425" rtl="0" algn="l">
              <a:lnSpc>
                <a:spcPct val="100000"/>
              </a:lnSpc>
              <a:spcBef>
                <a:spcPts val="15"/>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130810" marR="733425"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NOTE: If </a:t>
            </a:r>
            <a:r>
              <a:rPr lang="en-US"/>
              <a:t>a student is </a:t>
            </a:r>
            <a:r>
              <a:rPr b="0" i="0" lang="en-US" sz="1400" u="none" cap="none" strike="noStrike">
                <a:solidFill>
                  <a:srgbClr val="000000"/>
                </a:solidFill>
                <a:latin typeface="Arial"/>
                <a:ea typeface="Arial"/>
                <a:cs typeface="Arial"/>
                <a:sym typeface="Arial"/>
              </a:rPr>
              <a:t> going to file for an en passant degree/advanced certificate, please ha</a:t>
            </a:r>
            <a:r>
              <a:rPr lang="en-US"/>
              <a:t>ve them </a:t>
            </a:r>
            <a:r>
              <a:rPr b="0" i="0" lang="en-US" sz="1400" u="none" cap="none" strike="noStrike">
                <a:solidFill>
                  <a:srgbClr val="000000"/>
                </a:solidFill>
                <a:latin typeface="Arial"/>
                <a:ea typeface="Arial"/>
                <a:cs typeface="Arial"/>
                <a:sym typeface="Arial"/>
              </a:rPr>
              <a:t>follow the directions for Masters degree/Advanced Certificate students on the website of the Office of the Registrar.</a:t>
            </a:r>
            <a:endParaRPr b="0" i="0" sz="1400" u="none" cap="none" strike="noStrike">
              <a:solidFill>
                <a:srgbClr val="000000"/>
              </a:solidFill>
              <a:latin typeface="Arial"/>
              <a:ea typeface="Arial"/>
              <a:cs typeface="Arial"/>
              <a:sym typeface="Arial"/>
            </a:endParaRPr>
          </a:p>
          <a:p>
            <a:pPr indent="0" lvl="0" marL="0" marR="733425" rtl="0" algn="l">
              <a:lnSpc>
                <a:spcPct val="100000"/>
              </a:lnSpc>
              <a:spcBef>
                <a:spcPts val="25"/>
              </a:spcBef>
              <a:spcAft>
                <a:spcPts val="0"/>
              </a:spcAft>
              <a:buClr>
                <a:srgbClr val="000000"/>
              </a:buClr>
              <a:buSzPts val="1450"/>
              <a:buFont typeface="Arial"/>
              <a:buNone/>
            </a:pPr>
            <a:r>
              <a:t/>
            </a:r>
            <a:endParaRPr b="0" i="0" sz="1450" u="none" cap="none" strike="noStrike">
              <a:solidFill>
                <a:srgbClr val="000000"/>
              </a:solidFill>
              <a:latin typeface="Arial"/>
              <a:ea typeface="Arial"/>
              <a:cs typeface="Arial"/>
              <a:sym typeface="Arial"/>
            </a:endParaRPr>
          </a:p>
          <a:p>
            <a:pPr indent="0" lvl="0" marL="130810" marR="733425" rtl="0" algn="l">
              <a:lnSpc>
                <a:spcPct val="100000"/>
              </a:lnSpc>
              <a:spcBef>
                <a:spcPts val="5"/>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3"/>
              </a:rPr>
              <a:t>https://www.tc.columbia.edu/registrar/students/degree-information--degree-audit/how-to-file-for-a-masters-degree-or-advanced-certificate/</a:t>
            </a:r>
            <a:endParaRPr b="0" i="0" sz="1400" u="none" cap="none" strike="noStrike">
              <a:solidFill>
                <a:srgbClr val="000000"/>
              </a:solidFill>
              <a:latin typeface="Arial"/>
              <a:ea typeface="Arial"/>
              <a:cs typeface="Arial"/>
              <a:sym typeface="Arial"/>
            </a:endParaRPr>
          </a:p>
        </p:txBody>
      </p:sp>
      <p:pic>
        <p:nvPicPr>
          <p:cNvPr id="72" name="Google Shape;72;p4"/>
          <p:cNvPicPr preferRelativeResize="0"/>
          <p:nvPr/>
        </p:nvPicPr>
        <p:blipFill>
          <a:blip r:embed="rId4">
            <a:alphaModFix/>
          </a:blip>
          <a:stretch>
            <a:fillRect/>
          </a:stretch>
        </p:blipFill>
        <p:spPr>
          <a:xfrm>
            <a:off x="152400" y="152400"/>
            <a:ext cx="8556181" cy="3182275"/>
          </a:xfrm>
          <a:prstGeom prst="rect">
            <a:avLst/>
          </a:prstGeom>
          <a:noFill/>
          <a:ln>
            <a:noFill/>
          </a:ln>
        </p:spPr>
      </p:pic>
      <p:sp>
        <p:nvSpPr>
          <p:cNvPr id="73" name="Google Shape;73;p4"/>
          <p:cNvSpPr/>
          <p:nvPr/>
        </p:nvSpPr>
        <p:spPr>
          <a:xfrm>
            <a:off x="1174250" y="771650"/>
            <a:ext cx="1431600" cy="1455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7" name="Shape 77"/>
        <p:cNvGrpSpPr/>
        <p:nvPr/>
      </p:nvGrpSpPr>
      <p:grpSpPr>
        <a:xfrm>
          <a:off x="0" y="0"/>
          <a:ext cx="0" cy="0"/>
          <a:chOff x="0" y="0"/>
          <a:chExt cx="0" cy="0"/>
        </a:xfrm>
      </p:grpSpPr>
      <p:sp>
        <p:nvSpPr>
          <p:cNvPr id="78" name="Google Shape;78;p6"/>
          <p:cNvSpPr txBox="1"/>
          <p:nvPr/>
        </p:nvSpPr>
        <p:spPr>
          <a:xfrm>
            <a:off x="866772" y="5906341"/>
            <a:ext cx="8844300" cy="960000"/>
          </a:xfrm>
          <a:prstGeom prst="rect">
            <a:avLst/>
          </a:prstGeom>
          <a:noFill/>
          <a:ln>
            <a:noFill/>
          </a:ln>
        </p:spPr>
        <p:txBody>
          <a:bodyPr anchorCtr="0" anchor="t" bIns="0" lIns="0" spcFirstLastPara="1" rIns="0" wrap="square" tIns="12050">
            <a:spAutoFit/>
          </a:bodyPr>
          <a:lstStyle/>
          <a:p>
            <a:pPr indent="-229233" lvl="0" marL="241300" marR="5080" rtl="0" algn="l">
              <a:lnSpc>
                <a:spcPct val="109300"/>
              </a:lnSpc>
              <a:spcBef>
                <a:spcPts val="0"/>
              </a:spcBef>
              <a:spcAft>
                <a:spcPts val="0"/>
              </a:spcAft>
              <a:buClr>
                <a:srgbClr val="000000"/>
              </a:buClr>
              <a:buSzPts val="1400"/>
              <a:buFont typeface="Arial"/>
              <a:buAutoNum type="alphaUcPeriod"/>
            </a:pPr>
            <a:r>
              <a:rPr b="0" i="0" lang="en-US" sz="1400" u="none" cap="none" strike="noStrike">
                <a:solidFill>
                  <a:srgbClr val="000000"/>
                </a:solidFill>
                <a:latin typeface="Arial"/>
                <a:ea typeface="Arial"/>
                <a:cs typeface="Arial"/>
                <a:sym typeface="Arial"/>
              </a:rPr>
              <a:t>Actions: Students and faculty can share (this sends a copy to all who have access to this audit), rerun/refresh their audits (to see any changes made by faculty/staff), save an audit in the system, or make a pdf copy of their audits.</a:t>
            </a:r>
            <a:endParaRPr b="0" i="0" sz="1400" u="none" cap="none" strike="noStrike">
              <a:solidFill>
                <a:srgbClr val="000000"/>
              </a:solidFill>
              <a:latin typeface="Arial"/>
              <a:ea typeface="Arial"/>
              <a:cs typeface="Arial"/>
              <a:sym typeface="Arial"/>
            </a:endParaRPr>
          </a:p>
          <a:p>
            <a:pPr indent="-229234" lvl="0" marL="241300" marR="0" rtl="0" algn="l">
              <a:lnSpc>
                <a:spcPct val="100000"/>
              </a:lnSpc>
              <a:spcBef>
                <a:spcPts val="170"/>
              </a:spcBef>
              <a:spcAft>
                <a:spcPts val="0"/>
              </a:spcAft>
              <a:buClr>
                <a:srgbClr val="000000"/>
              </a:buClr>
              <a:buSzPts val="1400"/>
              <a:buFont typeface="Arial"/>
              <a:buAutoNum type="alphaUcPeriod"/>
            </a:pPr>
            <a:r>
              <a:rPr b="0" i="0" lang="en-US" sz="1400" u="none" cap="none" strike="noStrike">
                <a:solidFill>
                  <a:srgbClr val="000000"/>
                </a:solidFill>
                <a:latin typeface="Arial"/>
                <a:ea typeface="Arial"/>
                <a:cs typeface="Arial"/>
                <a:sym typeface="Arial"/>
              </a:rPr>
              <a:t>General Degree Information</a:t>
            </a:r>
            <a:endParaRPr b="0" i="0" sz="1400" u="none" cap="none" strike="noStrike">
              <a:solidFill>
                <a:srgbClr val="000000"/>
              </a:solidFill>
              <a:latin typeface="Arial"/>
              <a:ea typeface="Arial"/>
              <a:cs typeface="Arial"/>
              <a:sym typeface="Arial"/>
            </a:endParaRPr>
          </a:p>
          <a:p>
            <a:pPr indent="-229234" lvl="0" marL="241300" marR="0" rtl="0" algn="l">
              <a:lnSpc>
                <a:spcPct val="100000"/>
              </a:lnSpc>
              <a:spcBef>
                <a:spcPts val="155"/>
              </a:spcBef>
              <a:spcAft>
                <a:spcPts val="0"/>
              </a:spcAft>
              <a:buClr>
                <a:srgbClr val="000000"/>
              </a:buClr>
              <a:buSzPts val="1400"/>
              <a:buFont typeface="Arial"/>
              <a:buAutoNum type="alphaUcPeriod"/>
            </a:pPr>
            <a:r>
              <a:rPr b="0" i="0" lang="en-US" sz="1400" u="none" cap="none" strike="noStrike">
                <a:solidFill>
                  <a:srgbClr val="000000"/>
                </a:solidFill>
                <a:latin typeface="Arial"/>
                <a:ea typeface="Arial"/>
                <a:cs typeface="Arial"/>
                <a:sym typeface="Arial"/>
              </a:rPr>
              <a:t>Audit</a:t>
            </a:r>
            <a:endParaRPr b="0" i="0" sz="1400" u="none" cap="none" strike="noStrike">
              <a:solidFill>
                <a:srgbClr val="000000"/>
              </a:solidFill>
              <a:latin typeface="Arial"/>
              <a:ea typeface="Arial"/>
              <a:cs typeface="Arial"/>
              <a:sym typeface="Arial"/>
            </a:endParaRPr>
          </a:p>
        </p:txBody>
      </p:sp>
      <p:sp>
        <p:nvSpPr>
          <p:cNvPr id="79" name="Google Shape;79;p6"/>
          <p:cNvSpPr txBox="1"/>
          <p:nvPr/>
        </p:nvSpPr>
        <p:spPr>
          <a:xfrm>
            <a:off x="4956683" y="6989774"/>
            <a:ext cx="147320" cy="165735"/>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sp>
        <p:nvSpPr>
          <p:cNvPr id="80" name="Google Shape;80;p6"/>
          <p:cNvSpPr txBox="1"/>
          <p:nvPr/>
        </p:nvSpPr>
        <p:spPr>
          <a:xfrm>
            <a:off x="8870475" y="1784400"/>
            <a:ext cx="147300" cy="123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pic>
        <p:nvPicPr>
          <p:cNvPr id="81" name="Google Shape;81;p6"/>
          <p:cNvPicPr preferRelativeResize="0"/>
          <p:nvPr/>
        </p:nvPicPr>
        <p:blipFill>
          <a:blip r:embed="rId3">
            <a:alphaModFix/>
          </a:blip>
          <a:stretch>
            <a:fillRect/>
          </a:stretch>
        </p:blipFill>
        <p:spPr>
          <a:xfrm>
            <a:off x="1631250" y="894725"/>
            <a:ext cx="6754875" cy="4953850"/>
          </a:xfrm>
          <a:prstGeom prst="rect">
            <a:avLst/>
          </a:prstGeom>
          <a:noFill/>
          <a:ln>
            <a:noFill/>
          </a:ln>
        </p:spPr>
      </p:pic>
      <p:sp>
        <p:nvSpPr>
          <p:cNvPr id="82" name="Google Shape;82;p6"/>
          <p:cNvSpPr txBox="1"/>
          <p:nvPr/>
        </p:nvSpPr>
        <p:spPr>
          <a:xfrm>
            <a:off x="142747" y="132079"/>
            <a:ext cx="6552600" cy="610200"/>
          </a:xfrm>
          <a:prstGeom prst="rect">
            <a:avLst/>
          </a:prstGeom>
          <a:noFill/>
          <a:ln>
            <a:noFill/>
          </a:ln>
        </p:spPr>
        <p:txBody>
          <a:bodyPr anchorCtr="0" anchor="t" bIns="0" lIns="0" spcFirstLastPara="1" rIns="0" wrap="square" tIns="12050">
            <a:noAutofit/>
          </a:bodyPr>
          <a:lstStyle/>
          <a:p>
            <a:pPr indent="0" lvl="0" marL="12700" marR="0" rtl="0" algn="l">
              <a:lnSpc>
                <a:spcPct val="100000"/>
              </a:lnSpc>
              <a:spcBef>
                <a:spcPts val="0"/>
              </a:spcBef>
              <a:spcAft>
                <a:spcPts val="0"/>
              </a:spcAft>
              <a:buNone/>
            </a:pPr>
            <a:r>
              <a:rPr b="1" lang="en-US" sz="1600">
                <a:latin typeface="Arial"/>
                <a:ea typeface="Arial"/>
                <a:cs typeface="Arial"/>
                <a:sym typeface="Arial"/>
              </a:rPr>
              <a:t>Current Audit Overview</a:t>
            </a:r>
            <a:endParaRPr sz="1600">
              <a:latin typeface="Arial"/>
              <a:ea typeface="Arial"/>
              <a:cs typeface="Arial"/>
              <a:sym typeface="Arial"/>
            </a:endParaRPr>
          </a:p>
          <a:p>
            <a:pPr indent="0" lvl="0" marL="12700" marR="0" rtl="0" algn="l">
              <a:lnSpc>
                <a:spcPct val="100000"/>
              </a:lnSpc>
              <a:spcBef>
                <a:spcPts val="1005"/>
              </a:spcBef>
              <a:spcAft>
                <a:spcPts val="0"/>
              </a:spcAft>
              <a:buNone/>
            </a:pPr>
            <a:r>
              <a:rPr lang="en-US" sz="1400">
                <a:latin typeface="Arial"/>
                <a:ea typeface="Arial"/>
                <a:cs typeface="Arial"/>
                <a:sym typeface="Arial"/>
              </a:rPr>
              <a:t>See below the screen shot for a description of the different components of the audit page.</a:t>
            </a:r>
            <a:endParaRPr sz="1400">
              <a:latin typeface="Arial"/>
              <a:ea typeface="Arial"/>
              <a:cs typeface="Arial"/>
              <a:sym typeface="Arial"/>
            </a:endParaRPr>
          </a:p>
        </p:txBody>
      </p:sp>
      <p:sp>
        <p:nvSpPr>
          <p:cNvPr id="83" name="Google Shape;83;p6"/>
          <p:cNvSpPr/>
          <p:nvPr/>
        </p:nvSpPr>
        <p:spPr>
          <a:xfrm>
            <a:off x="3729725" y="1281100"/>
            <a:ext cx="1613700" cy="82200"/>
          </a:xfrm>
          <a:prstGeom prst="rect">
            <a:avLst/>
          </a:prstGeom>
          <a:solidFill>
            <a:srgbClr val="EEECE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6"/>
          <p:cNvSpPr txBox="1"/>
          <p:nvPr/>
        </p:nvSpPr>
        <p:spPr>
          <a:xfrm>
            <a:off x="1082075" y="971850"/>
            <a:ext cx="313200" cy="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A</a:t>
            </a:r>
            <a:endParaRPr b="1"/>
          </a:p>
        </p:txBody>
      </p:sp>
      <p:cxnSp>
        <p:nvCxnSpPr>
          <p:cNvPr id="85" name="Google Shape;85;p6"/>
          <p:cNvCxnSpPr/>
          <p:nvPr/>
        </p:nvCxnSpPr>
        <p:spPr>
          <a:xfrm flipH="1" rot="10800000">
            <a:off x="1395275" y="1044600"/>
            <a:ext cx="760500" cy="123000"/>
          </a:xfrm>
          <a:prstGeom prst="straightConnector1">
            <a:avLst/>
          </a:prstGeom>
          <a:noFill/>
          <a:ln cap="flat" cmpd="sng" w="9525">
            <a:solidFill>
              <a:srgbClr val="1F497D"/>
            </a:solidFill>
            <a:prstDash val="solid"/>
            <a:round/>
            <a:headEnd len="med" w="med" type="none"/>
            <a:tailEnd len="med" w="med" type="triangle"/>
          </a:ln>
        </p:spPr>
      </p:cxnSp>
      <p:cxnSp>
        <p:nvCxnSpPr>
          <p:cNvPr id="86" name="Google Shape;86;p6"/>
          <p:cNvCxnSpPr/>
          <p:nvPr/>
        </p:nvCxnSpPr>
        <p:spPr>
          <a:xfrm flipH="1" rot="10800000">
            <a:off x="1339325" y="1476275"/>
            <a:ext cx="1557300" cy="240300"/>
          </a:xfrm>
          <a:prstGeom prst="straightConnector1">
            <a:avLst/>
          </a:prstGeom>
          <a:noFill/>
          <a:ln cap="flat" cmpd="sng" w="9525">
            <a:solidFill>
              <a:srgbClr val="1F497D"/>
            </a:solidFill>
            <a:prstDash val="solid"/>
            <a:round/>
            <a:headEnd len="med" w="med" type="none"/>
            <a:tailEnd len="med" w="med" type="triangle"/>
          </a:ln>
        </p:spPr>
      </p:cxnSp>
      <p:sp>
        <p:nvSpPr>
          <p:cNvPr id="87" name="Google Shape;87;p6"/>
          <p:cNvSpPr txBox="1"/>
          <p:nvPr/>
        </p:nvSpPr>
        <p:spPr>
          <a:xfrm>
            <a:off x="944825" y="1520825"/>
            <a:ext cx="394500" cy="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B</a:t>
            </a:r>
            <a:endParaRPr b="1"/>
          </a:p>
        </p:txBody>
      </p:sp>
      <p:sp>
        <p:nvSpPr>
          <p:cNvPr id="88" name="Google Shape;88;p6"/>
          <p:cNvSpPr txBox="1"/>
          <p:nvPr/>
        </p:nvSpPr>
        <p:spPr>
          <a:xfrm>
            <a:off x="8870475" y="1784400"/>
            <a:ext cx="147300" cy="12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
        <p:nvSpPr>
          <p:cNvPr id="89" name="Google Shape;89;p6"/>
          <p:cNvSpPr txBox="1"/>
          <p:nvPr/>
        </p:nvSpPr>
        <p:spPr>
          <a:xfrm>
            <a:off x="8802775" y="2984125"/>
            <a:ext cx="394500" cy="28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t>C</a:t>
            </a:r>
            <a:endParaRPr b="1"/>
          </a:p>
        </p:txBody>
      </p:sp>
      <p:cxnSp>
        <p:nvCxnSpPr>
          <p:cNvPr id="90" name="Google Shape;90;p6"/>
          <p:cNvCxnSpPr/>
          <p:nvPr/>
        </p:nvCxnSpPr>
        <p:spPr>
          <a:xfrm flipH="1">
            <a:off x="8304075" y="3265525"/>
            <a:ext cx="566400" cy="356100"/>
          </a:xfrm>
          <a:prstGeom prst="straightConnector1">
            <a:avLst/>
          </a:prstGeom>
          <a:noFill/>
          <a:ln cap="flat" cmpd="sng" w="9525">
            <a:solidFill>
              <a:srgbClr val="1F497D"/>
            </a:solidFill>
            <a:prstDash val="solid"/>
            <a:round/>
            <a:headEnd len="med" w="med" type="none"/>
            <a:tailEnd len="med" w="med" type="triangle"/>
          </a:ln>
        </p:spPr>
      </p:cxnSp>
      <p:sp>
        <p:nvSpPr>
          <p:cNvPr id="91" name="Google Shape;91;p6"/>
          <p:cNvSpPr/>
          <p:nvPr/>
        </p:nvSpPr>
        <p:spPr>
          <a:xfrm>
            <a:off x="2099825" y="3077572"/>
            <a:ext cx="6421800" cy="27711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3099625" y="1136700"/>
            <a:ext cx="5153700" cy="7086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p:nvPr/>
        </p:nvSpPr>
        <p:spPr>
          <a:xfrm>
            <a:off x="2304675" y="894728"/>
            <a:ext cx="2652000" cy="1998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7" name="Shape 97"/>
        <p:cNvGrpSpPr/>
        <p:nvPr/>
      </p:nvGrpSpPr>
      <p:grpSpPr>
        <a:xfrm>
          <a:off x="0" y="0"/>
          <a:ext cx="0" cy="0"/>
          <a:chOff x="0" y="0"/>
          <a:chExt cx="0" cy="0"/>
        </a:xfrm>
      </p:grpSpPr>
      <p:sp>
        <p:nvSpPr>
          <p:cNvPr id="98" name="Google Shape;98;p5"/>
          <p:cNvSpPr txBox="1"/>
          <p:nvPr/>
        </p:nvSpPr>
        <p:spPr>
          <a:xfrm>
            <a:off x="142747" y="6433515"/>
            <a:ext cx="6784975" cy="23939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Note: </a:t>
            </a:r>
            <a:r>
              <a:rPr b="0" i="0" lang="en-US" sz="1400" u="none" cap="none" strike="noStrike">
                <a:solidFill>
                  <a:srgbClr val="000000"/>
                </a:solidFill>
                <a:latin typeface="Arial"/>
                <a:ea typeface="Arial"/>
                <a:cs typeface="Arial"/>
                <a:sym typeface="Arial"/>
              </a:rPr>
              <a:t>The first time a user runs an audit, a tour will highlight the features of the degree audit.</a:t>
            </a:r>
            <a:endParaRPr b="0" i="0" sz="1400" u="none" cap="none" strike="noStrike">
              <a:solidFill>
                <a:srgbClr val="000000"/>
              </a:solidFill>
              <a:latin typeface="Arial"/>
              <a:ea typeface="Arial"/>
              <a:cs typeface="Arial"/>
              <a:sym typeface="Arial"/>
            </a:endParaRPr>
          </a:p>
        </p:txBody>
      </p:sp>
      <p:sp>
        <p:nvSpPr>
          <p:cNvPr id="99" name="Google Shape;99;p5"/>
          <p:cNvSpPr txBox="1"/>
          <p:nvPr/>
        </p:nvSpPr>
        <p:spPr>
          <a:xfrm>
            <a:off x="4956683" y="6989774"/>
            <a:ext cx="147320" cy="165735"/>
          </a:xfrm>
          <a:prstGeom prst="rect">
            <a:avLst/>
          </a:prstGeom>
          <a:noFill/>
          <a:ln>
            <a:noFill/>
          </a:ln>
        </p:spPr>
        <p:txBody>
          <a:bodyPr anchorCtr="0" anchor="t" bIns="0" lIns="0" spcFirstLastPara="1" rIns="0" wrap="square" tIns="0">
            <a:spAutoFit/>
          </a:bodyPr>
          <a:lstStyle/>
          <a:p>
            <a:pPr indent="0" lvl="0" marL="38100" marR="0" rtl="0" algn="l">
              <a:lnSpc>
                <a:spcPct val="104545"/>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Arial"/>
                <a:ea typeface="Arial"/>
                <a:cs typeface="Arial"/>
                <a:sym typeface="Arial"/>
              </a:rPr>
              <a:t>‹#›</a:t>
            </a:fld>
            <a:endParaRPr b="0" i="0" sz="1100" u="none" cap="none" strike="noStrike">
              <a:solidFill>
                <a:srgbClr val="000000"/>
              </a:solidFill>
              <a:latin typeface="Arial"/>
              <a:ea typeface="Arial"/>
              <a:cs typeface="Arial"/>
              <a:sym typeface="Arial"/>
            </a:endParaRPr>
          </a:p>
        </p:txBody>
      </p:sp>
      <p:pic>
        <p:nvPicPr>
          <p:cNvPr id="100" name="Google Shape;100;p5"/>
          <p:cNvPicPr preferRelativeResize="0"/>
          <p:nvPr/>
        </p:nvPicPr>
        <p:blipFill>
          <a:blip r:embed="rId3">
            <a:alphaModFix/>
          </a:blip>
          <a:stretch>
            <a:fillRect/>
          </a:stretch>
        </p:blipFill>
        <p:spPr>
          <a:xfrm>
            <a:off x="782825" y="272500"/>
            <a:ext cx="8298026" cy="6085576"/>
          </a:xfrm>
          <a:prstGeom prst="rect">
            <a:avLst/>
          </a:prstGeom>
          <a:noFill/>
          <a:ln>
            <a:noFill/>
          </a:ln>
        </p:spPr>
      </p:pic>
      <p:sp>
        <p:nvSpPr>
          <p:cNvPr id="101" name="Google Shape;101;p5"/>
          <p:cNvSpPr/>
          <p:nvPr/>
        </p:nvSpPr>
        <p:spPr>
          <a:xfrm>
            <a:off x="3343825" y="738100"/>
            <a:ext cx="1174200" cy="100800"/>
          </a:xfrm>
          <a:prstGeom prst="rect">
            <a:avLst/>
          </a:prstGeom>
          <a:solidFill>
            <a:srgbClr val="EEECE1"/>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5" name="Shape 105"/>
        <p:cNvGrpSpPr/>
        <p:nvPr/>
      </p:nvGrpSpPr>
      <p:grpSpPr>
        <a:xfrm>
          <a:off x="0" y="0"/>
          <a:ext cx="0" cy="0"/>
          <a:chOff x="0" y="0"/>
          <a:chExt cx="0" cy="0"/>
        </a:xfrm>
      </p:grpSpPr>
      <p:sp>
        <p:nvSpPr>
          <p:cNvPr id="106" name="Google Shape;106;p10"/>
          <p:cNvSpPr txBox="1"/>
          <p:nvPr/>
        </p:nvSpPr>
        <p:spPr>
          <a:xfrm>
            <a:off x="4945507" y="6954723"/>
            <a:ext cx="168910" cy="1936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100"/>
              <a:buFont typeface="Arial"/>
              <a:buNone/>
            </a:pPr>
            <a:r>
              <a:rPr lang="en-US" sz="1100"/>
              <a:t>7</a:t>
            </a:r>
            <a:endParaRPr b="0" i="0" sz="1100" u="none" cap="none" strike="noStrike">
              <a:solidFill>
                <a:srgbClr val="000000"/>
              </a:solidFill>
              <a:latin typeface="Arial"/>
              <a:ea typeface="Arial"/>
              <a:cs typeface="Arial"/>
              <a:sym typeface="Arial"/>
            </a:endParaRPr>
          </a:p>
        </p:txBody>
      </p:sp>
      <p:sp>
        <p:nvSpPr>
          <p:cNvPr id="107" name="Google Shape;107;p10"/>
          <p:cNvSpPr txBox="1"/>
          <p:nvPr/>
        </p:nvSpPr>
        <p:spPr>
          <a:xfrm>
            <a:off x="142754" y="132075"/>
            <a:ext cx="35118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How to Add a Goal</a:t>
            </a:r>
            <a:endParaRPr b="0" i="0" sz="1600" u="none" cap="none" strike="noStrike">
              <a:solidFill>
                <a:srgbClr val="000000"/>
              </a:solidFill>
              <a:latin typeface="Arial"/>
              <a:ea typeface="Arial"/>
              <a:cs typeface="Arial"/>
              <a:sym typeface="Arial"/>
            </a:endParaRPr>
          </a:p>
        </p:txBody>
      </p:sp>
      <p:sp>
        <p:nvSpPr>
          <p:cNvPr id="108" name="Google Shape;108;p10"/>
          <p:cNvSpPr txBox="1"/>
          <p:nvPr/>
        </p:nvSpPr>
        <p:spPr>
          <a:xfrm>
            <a:off x="142750" y="3130874"/>
            <a:ext cx="9391500" cy="3176100"/>
          </a:xfrm>
          <a:prstGeom prst="rect">
            <a:avLst/>
          </a:prstGeom>
          <a:noFill/>
          <a:ln>
            <a:noFill/>
          </a:ln>
        </p:spPr>
        <p:txBody>
          <a:bodyPr anchorCtr="0" anchor="t" bIns="0" lIns="0" spcFirstLastPara="1" rIns="0" wrap="square" tIns="12050">
            <a:spAutoFit/>
          </a:bodyPr>
          <a:lstStyle/>
          <a:p>
            <a:pPr indent="0" lvl="0" marL="12700" marR="5080" rtl="0" algn="l">
              <a:lnSpc>
                <a:spcPct val="1093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Adding a goal will add another program (major) to your audit list. </a:t>
            </a:r>
            <a:r>
              <a:rPr b="1" i="0" lang="en-US" sz="1500" u="none" cap="none" strike="noStrike">
                <a:solidFill>
                  <a:srgbClr val="000000"/>
                </a:solidFill>
                <a:latin typeface="Arial"/>
                <a:ea typeface="Arial"/>
                <a:cs typeface="Arial"/>
                <a:sym typeface="Arial"/>
              </a:rPr>
              <a:t>This does not constitute an official major/program change</a:t>
            </a:r>
            <a:r>
              <a:rPr b="0" i="0" lang="en-US" sz="1500" u="none" cap="none" strike="noStrike">
                <a:solidFill>
                  <a:srgbClr val="000000"/>
                </a:solidFill>
                <a:latin typeface="Arial"/>
                <a:ea typeface="Arial"/>
                <a:cs typeface="Arial"/>
                <a:sym typeface="Arial"/>
              </a:rPr>
              <a:t>, but allows </a:t>
            </a:r>
            <a:r>
              <a:rPr lang="en-US" sz="1500"/>
              <a:t>students</a:t>
            </a:r>
            <a:r>
              <a:rPr b="0" i="0" lang="en-US" sz="1500" u="none" cap="none" strike="noStrike">
                <a:solidFill>
                  <a:srgbClr val="000000"/>
                </a:solidFill>
                <a:latin typeface="Arial"/>
                <a:ea typeface="Arial"/>
                <a:cs typeface="Arial"/>
                <a:sym typeface="Arial"/>
              </a:rPr>
              <a:t> to explore the options of adding programs.</a:t>
            </a:r>
            <a:endParaRPr b="0" i="0" sz="1500" u="none" cap="none" strike="noStrike">
              <a:solidFill>
                <a:srgbClr val="000000"/>
              </a:solidFill>
              <a:latin typeface="Arial"/>
              <a:ea typeface="Arial"/>
              <a:cs typeface="Arial"/>
              <a:sym typeface="Arial"/>
            </a:endParaRPr>
          </a:p>
          <a:p>
            <a:pPr indent="0" lvl="0" marL="241300" marR="0" rtl="0" algn="l">
              <a:lnSpc>
                <a:spcPct val="100000"/>
              </a:lnSpc>
              <a:spcBef>
                <a:spcPts val="965"/>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1) Locate “Add Goal”</a:t>
            </a:r>
            <a:endParaRPr b="0" i="0" sz="1500" u="none" cap="none" strike="noStrike">
              <a:solidFill>
                <a:srgbClr val="000000"/>
              </a:solidFill>
              <a:latin typeface="Arial"/>
              <a:ea typeface="Arial"/>
              <a:cs typeface="Arial"/>
              <a:sym typeface="Arial"/>
            </a:endParaRPr>
          </a:p>
          <a:p>
            <a:pPr indent="0" lvl="0" marL="12700" marR="0" rtl="0" algn="l">
              <a:lnSpc>
                <a:spcPct val="100000"/>
              </a:lnSpc>
              <a:spcBef>
                <a:spcPts val="969"/>
              </a:spcBef>
              <a:spcAft>
                <a:spcPts val="0"/>
              </a:spcAft>
              <a:buClr>
                <a:srgbClr val="000000"/>
              </a:buClr>
              <a:buSzPts val="1500"/>
              <a:buFont typeface="Arial"/>
              <a:buNone/>
            </a:pPr>
            <a:r>
              <a:rPr b="1" i="0" lang="en-US" sz="1500" u="none" cap="none" strike="noStrike">
                <a:solidFill>
                  <a:srgbClr val="000000"/>
                </a:solidFill>
                <a:latin typeface="Arial"/>
                <a:ea typeface="Arial"/>
                <a:cs typeface="Arial"/>
                <a:sym typeface="Arial"/>
              </a:rPr>
              <a:t>NOTE: </a:t>
            </a:r>
            <a:r>
              <a:rPr b="0" i="0" lang="en-US" sz="1500" u="none" cap="none" strike="noStrike">
                <a:solidFill>
                  <a:srgbClr val="000000"/>
                </a:solidFill>
                <a:latin typeface="Arial"/>
                <a:ea typeface="Arial"/>
                <a:cs typeface="Arial"/>
                <a:sym typeface="Arial"/>
              </a:rPr>
              <a:t>Adding a goal will NOT replace or delete the declared major.</a:t>
            </a:r>
            <a:endParaRPr b="0" i="0" sz="1500" u="none" cap="none" strike="noStrike">
              <a:solidFill>
                <a:srgbClr val="000000"/>
              </a:solidFill>
              <a:latin typeface="Arial"/>
              <a:ea typeface="Arial"/>
              <a:cs typeface="Arial"/>
              <a:sym typeface="Arial"/>
            </a:endParaRPr>
          </a:p>
          <a:p>
            <a:pPr indent="0" lvl="0" marL="12700" marR="0" rtl="0" algn="l">
              <a:lnSpc>
                <a:spcPct val="100000"/>
              </a:lnSpc>
              <a:spcBef>
                <a:spcPts val="969"/>
              </a:spcBef>
              <a:spcAft>
                <a:spcPts val="0"/>
              </a:spcAft>
              <a:buClr>
                <a:srgbClr val="000000"/>
              </a:buClr>
              <a:buSzPts val="1500"/>
              <a:buFont typeface="Arial"/>
              <a:buNone/>
            </a:pPr>
            <a:r>
              <a:rPr b="1" lang="en-US" sz="1500"/>
              <a:t>NOTE:</a:t>
            </a:r>
            <a:r>
              <a:rPr lang="en-US" sz="1500"/>
              <a:t> Please only work on declared and officially approved en passant or advanced certificate audits. Students may sometimes add random audits for their own </a:t>
            </a:r>
            <a:r>
              <a:rPr lang="en-US" sz="1500"/>
              <a:t>curiosity.</a:t>
            </a:r>
            <a:endParaRPr sz="1500"/>
          </a:p>
          <a:p>
            <a:pPr indent="0" lvl="0" marL="12700" marR="0" rtl="0" algn="l">
              <a:lnSpc>
                <a:spcPct val="100000"/>
              </a:lnSpc>
              <a:spcBef>
                <a:spcPts val="810"/>
              </a:spcBef>
              <a:spcAft>
                <a:spcPts val="0"/>
              </a:spcAft>
              <a:buClr>
                <a:srgbClr val="000000"/>
              </a:buClr>
              <a:buSzPts val="1500"/>
              <a:buFont typeface="Arial"/>
              <a:buNone/>
            </a:pPr>
            <a:r>
              <a:rPr b="1" i="0" lang="en-US" sz="1500" u="none" cap="none" strike="noStrike">
                <a:solidFill>
                  <a:srgbClr val="000000"/>
                </a:solidFill>
                <a:latin typeface="Arial"/>
                <a:ea typeface="Arial"/>
                <a:cs typeface="Arial"/>
                <a:sym typeface="Arial"/>
              </a:rPr>
              <a:t>NOTE: </a:t>
            </a:r>
            <a:r>
              <a:rPr lang="en-US" sz="1500">
                <a:solidFill>
                  <a:schemeClr val="dk1"/>
                </a:solidFill>
              </a:rPr>
              <a:t>Students admitted into an Advanced Certificate program </a:t>
            </a:r>
            <a:r>
              <a:rPr b="1" lang="en-US" sz="1500">
                <a:solidFill>
                  <a:schemeClr val="dk1"/>
                </a:solidFill>
              </a:rPr>
              <a:t>must </a:t>
            </a:r>
            <a:r>
              <a:rPr lang="en-US" sz="1500">
                <a:solidFill>
                  <a:schemeClr val="dk1"/>
                </a:solidFill>
              </a:rPr>
              <a:t>create the goal in the term of admission  in order for the Audit to appear. The system will not automatically do it. Students planning on pursuing an en passant degree must also create their goal in order for the audit to appear. </a:t>
            </a:r>
            <a:endParaRPr sz="1500">
              <a:solidFill>
                <a:schemeClr val="dk1"/>
              </a:solidFill>
            </a:endParaRPr>
          </a:p>
          <a:p>
            <a:pPr indent="-323850" lvl="0" marL="457200" marR="0" rtl="0" algn="l">
              <a:lnSpc>
                <a:spcPct val="100000"/>
              </a:lnSpc>
              <a:spcBef>
                <a:spcPts val="810"/>
              </a:spcBef>
              <a:spcAft>
                <a:spcPts val="0"/>
              </a:spcAft>
              <a:buClr>
                <a:schemeClr val="dk1"/>
              </a:buClr>
              <a:buSzPts val="1500"/>
              <a:buChar char="●"/>
            </a:pPr>
            <a:r>
              <a:rPr lang="en-US" sz="1500">
                <a:solidFill>
                  <a:schemeClr val="dk1"/>
                </a:solidFill>
              </a:rPr>
              <a:t>Faculty advisors are welcome to create advanced certificate/en passant goals for their students. </a:t>
            </a:r>
            <a:endParaRPr sz="1500">
              <a:solidFill>
                <a:schemeClr val="dk1"/>
              </a:solidFill>
            </a:endParaRPr>
          </a:p>
        </p:txBody>
      </p:sp>
      <p:sp>
        <p:nvSpPr>
          <p:cNvPr id="109" name="Google Shape;109;p10"/>
          <p:cNvSpPr txBox="1"/>
          <p:nvPr/>
        </p:nvSpPr>
        <p:spPr>
          <a:xfrm>
            <a:off x="6794425" y="1406925"/>
            <a:ext cx="8070900" cy="941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0" name="Google Shape;110;p10"/>
          <p:cNvPicPr preferRelativeResize="0"/>
          <p:nvPr/>
        </p:nvPicPr>
        <p:blipFill rotWithShape="1">
          <a:blip r:embed="rId3">
            <a:alphaModFix/>
          </a:blip>
          <a:srcRect b="0" l="0" r="0" t="0"/>
          <a:stretch/>
        </p:blipFill>
        <p:spPr>
          <a:xfrm>
            <a:off x="152400" y="944530"/>
            <a:ext cx="9753599" cy="1866480"/>
          </a:xfrm>
          <a:prstGeom prst="rect">
            <a:avLst/>
          </a:prstGeom>
          <a:noFill/>
          <a:ln>
            <a:noFill/>
          </a:ln>
        </p:spPr>
      </p:pic>
      <p:sp>
        <p:nvSpPr>
          <p:cNvPr id="111" name="Google Shape;111;p10"/>
          <p:cNvSpPr/>
          <p:nvPr/>
        </p:nvSpPr>
        <p:spPr>
          <a:xfrm>
            <a:off x="428950" y="2258600"/>
            <a:ext cx="460800" cy="269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 name="Shape 115"/>
        <p:cNvGrpSpPr/>
        <p:nvPr/>
      </p:nvGrpSpPr>
      <p:grpSpPr>
        <a:xfrm>
          <a:off x="0" y="0"/>
          <a:ext cx="0" cy="0"/>
          <a:chOff x="0" y="0"/>
          <a:chExt cx="0" cy="0"/>
        </a:xfrm>
      </p:grpSpPr>
      <p:sp>
        <p:nvSpPr>
          <p:cNvPr id="116" name="Google Shape;116;p11"/>
          <p:cNvSpPr txBox="1"/>
          <p:nvPr/>
        </p:nvSpPr>
        <p:spPr>
          <a:xfrm>
            <a:off x="142753" y="132075"/>
            <a:ext cx="45585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How to Add a Goal (cont.)</a:t>
            </a:r>
            <a:endParaRPr b="0" i="0" sz="1600" u="none" cap="none" strike="noStrike">
              <a:solidFill>
                <a:srgbClr val="000000"/>
              </a:solidFill>
              <a:latin typeface="Arial"/>
              <a:ea typeface="Arial"/>
              <a:cs typeface="Arial"/>
              <a:sym typeface="Arial"/>
            </a:endParaRPr>
          </a:p>
        </p:txBody>
      </p:sp>
      <p:sp>
        <p:nvSpPr>
          <p:cNvPr id="117" name="Google Shape;117;p11"/>
          <p:cNvSpPr/>
          <p:nvPr/>
        </p:nvSpPr>
        <p:spPr>
          <a:xfrm>
            <a:off x="1018109" y="723164"/>
            <a:ext cx="7115700" cy="36267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18" name="Google Shape;118;p11"/>
          <p:cNvSpPr txBox="1"/>
          <p:nvPr/>
        </p:nvSpPr>
        <p:spPr>
          <a:xfrm>
            <a:off x="142750" y="4349751"/>
            <a:ext cx="8866500" cy="2675400"/>
          </a:xfrm>
          <a:prstGeom prst="rect">
            <a:avLst/>
          </a:prstGeom>
          <a:noFill/>
          <a:ln>
            <a:noFill/>
          </a:ln>
        </p:spPr>
        <p:txBody>
          <a:bodyPr anchorCtr="0" anchor="t" bIns="0" lIns="0" spcFirstLastPara="1" rIns="0" wrap="square" tIns="134600">
            <a:spAutoFit/>
          </a:bodyPr>
          <a:lstStyle/>
          <a:p>
            <a:pPr indent="0" lvl="0" marL="40005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2) Select the major</a:t>
            </a:r>
            <a:endParaRPr b="0" i="0" sz="1400" u="none" cap="none" strike="noStrike">
              <a:solidFill>
                <a:srgbClr val="000000"/>
              </a:solidFill>
              <a:latin typeface="Arial"/>
              <a:ea typeface="Arial"/>
              <a:cs typeface="Arial"/>
              <a:sym typeface="Arial"/>
            </a:endParaRPr>
          </a:p>
          <a:p>
            <a:pPr indent="0" lvl="0" marL="4000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00050" marR="5080" rtl="0" algn="l">
              <a:lnSpc>
                <a:spcPct val="152000"/>
              </a:lnSpc>
              <a:spcBef>
                <a:spcPts val="85"/>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NOTE: </a:t>
            </a:r>
            <a:r>
              <a:rPr b="0" i="0" lang="en-US" sz="1400" u="none" cap="none" strike="noStrike">
                <a:solidFill>
                  <a:srgbClr val="000000"/>
                </a:solidFill>
                <a:latin typeface="Arial"/>
                <a:ea typeface="Arial"/>
                <a:cs typeface="Arial"/>
                <a:sym typeface="Arial"/>
              </a:rPr>
              <a:t>The Year, Degree, and Major bar will turn blue.</a:t>
            </a:r>
            <a:endParaRPr b="0" i="0" sz="1400" u="none" cap="none" strike="noStrike">
              <a:solidFill>
                <a:srgbClr val="000000"/>
              </a:solidFill>
              <a:latin typeface="Arial"/>
              <a:ea typeface="Arial"/>
              <a:cs typeface="Arial"/>
              <a:sym typeface="Arial"/>
            </a:endParaRPr>
          </a:p>
          <a:p>
            <a:pPr indent="0" lvl="0" marL="400050" marR="0" rtl="0" algn="l">
              <a:lnSpc>
                <a:spcPct val="100000"/>
              </a:lnSpc>
              <a:spcBef>
                <a:spcPts val="875"/>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You may not select an en passant program that leads to NYS certification.</a:t>
            </a:r>
            <a:endParaRPr b="0" i="0" sz="1400" u="none" cap="none" strike="noStrike">
              <a:solidFill>
                <a:srgbClr val="000000"/>
              </a:solidFill>
              <a:latin typeface="Arial"/>
              <a:ea typeface="Arial"/>
              <a:cs typeface="Arial"/>
              <a:sym typeface="Arial"/>
            </a:endParaRPr>
          </a:p>
          <a:p>
            <a:pPr indent="0" lvl="0" marL="400050" marR="0" rtl="0" algn="l">
              <a:lnSpc>
                <a:spcPct val="100000"/>
              </a:lnSpc>
              <a:spcBef>
                <a:spcPts val="925"/>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If you need more information about multiple degree requirements, visit the link below:</a:t>
            </a:r>
            <a:endParaRPr b="0" i="0" sz="1400" u="none" cap="none" strike="noStrike">
              <a:solidFill>
                <a:srgbClr val="000000"/>
              </a:solidFill>
              <a:latin typeface="Arial"/>
              <a:ea typeface="Arial"/>
              <a:cs typeface="Arial"/>
              <a:sym typeface="Arial"/>
            </a:endParaRPr>
          </a:p>
          <a:p>
            <a:pPr indent="0" lvl="0" marL="400050" marR="0" rtl="0" algn="l">
              <a:lnSpc>
                <a:spcPct val="100000"/>
              </a:lnSpc>
              <a:spcBef>
                <a:spcPts val="35"/>
              </a:spcBef>
              <a:spcAft>
                <a:spcPts val="0"/>
              </a:spcAft>
              <a:buClr>
                <a:srgbClr val="000000"/>
              </a:buClr>
              <a:buSzPts val="1450"/>
              <a:buFont typeface="Arial"/>
              <a:buNone/>
            </a:pPr>
            <a:r>
              <a:t/>
            </a:r>
            <a:endParaRPr b="0" i="0" sz="1450" u="none" cap="none" strike="noStrike">
              <a:solidFill>
                <a:srgbClr val="000000"/>
              </a:solidFill>
              <a:latin typeface="Arial"/>
              <a:ea typeface="Arial"/>
              <a:cs typeface="Arial"/>
              <a:sym typeface="Arial"/>
            </a:endParaRPr>
          </a:p>
          <a:p>
            <a:pPr indent="0" lvl="0" marL="400050" marR="0" rtl="0" algn="l">
              <a:lnSpc>
                <a:spcPct val="100000"/>
              </a:lnSpc>
              <a:spcBef>
                <a:spcPts val="0"/>
              </a:spcBef>
              <a:spcAft>
                <a:spcPts val="0"/>
              </a:spcAft>
              <a:buClr>
                <a:srgbClr val="000000"/>
              </a:buClr>
              <a:buSzPts val="1400"/>
              <a:buFont typeface="Arial"/>
              <a:buNone/>
            </a:pPr>
            <a:r>
              <a:rPr b="0" i="0" lang="en-US" sz="1400" u="sng" cap="none" strike="noStrike">
                <a:solidFill>
                  <a:schemeClr val="hlink"/>
                </a:solidFill>
                <a:latin typeface="Arial"/>
                <a:ea typeface="Arial"/>
                <a:cs typeface="Arial"/>
                <a:sym typeface="Arial"/>
                <a:hlinkClick r:id="rId4"/>
              </a:rPr>
              <a:t>https://www.tc.columbia.edu/policylibrary/associate-provost-enrollment-services/degree-requirements/</a:t>
            </a:r>
            <a:endParaRPr b="0" i="0" sz="1400" u="none" cap="none" strike="noStrike">
              <a:solidFill>
                <a:srgbClr val="000000"/>
              </a:solidFill>
              <a:latin typeface="Arial"/>
              <a:ea typeface="Arial"/>
              <a:cs typeface="Arial"/>
              <a:sym typeface="Arial"/>
            </a:endParaRPr>
          </a:p>
          <a:p>
            <a:pPr indent="0" lvl="0" marL="4000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40005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a:ea typeface="Arial"/>
                <a:cs typeface="Arial"/>
                <a:sym typeface="Arial"/>
              </a:rPr>
              <a:t>NOTE:</a:t>
            </a:r>
            <a:r>
              <a:rPr b="0" i="0" lang="en-US" sz="1400" u="none" cap="none" strike="noStrike">
                <a:solidFill>
                  <a:srgbClr val="000000"/>
                </a:solidFill>
                <a:latin typeface="Arial"/>
                <a:ea typeface="Arial"/>
                <a:cs typeface="Arial"/>
                <a:sym typeface="Arial"/>
              </a:rPr>
              <a:t> If </a:t>
            </a:r>
            <a:r>
              <a:rPr lang="en-US"/>
              <a:t>a student has</a:t>
            </a:r>
            <a:r>
              <a:rPr b="0" i="0" lang="en-US" sz="1400" u="none" cap="none" strike="noStrike">
                <a:solidFill>
                  <a:srgbClr val="000000"/>
                </a:solidFill>
                <a:latin typeface="Arial"/>
                <a:ea typeface="Arial"/>
                <a:cs typeface="Arial"/>
                <a:sym typeface="Arial"/>
              </a:rPr>
              <a:t> a prior MA/MS at TC and are selecting an en passant MA or MS degree, please note that they may not use </a:t>
            </a:r>
            <a:r>
              <a:rPr b="1" i="0" lang="en-US" sz="1400" u="sng" cap="none" strike="noStrike">
                <a:solidFill>
                  <a:srgbClr val="000000"/>
                </a:solidFill>
                <a:latin typeface="Arial"/>
                <a:ea typeface="Arial"/>
                <a:cs typeface="Arial"/>
                <a:sym typeface="Arial"/>
              </a:rPr>
              <a:t>ANY</a:t>
            </a:r>
            <a:r>
              <a:rPr b="0" i="0" lang="en-US" sz="1400" u="none" cap="none" strike="noStrike">
                <a:solidFill>
                  <a:srgbClr val="000000"/>
                </a:solidFill>
                <a:latin typeface="Arial"/>
                <a:ea typeface="Arial"/>
                <a:cs typeface="Arial"/>
                <a:sym typeface="Arial"/>
              </a:rPr>
              <a:t> coursework from the previous MA/MS towards the subsequent en passant MA or MS degree.</a:t>
            </a:r>
            <a:endParaRPr b="0" i="0" sz="1400" u="none" cap="none" strike="noStrike">
              <a:solidFill>
                <a:srgbClr val="000000"/>
              </a:solidFill>
              <a:latin typeface="Arial"/>
              <a:ea typeface="Arial"/>
              <a:cs typeface="Arial"/>
              <a:sym typeface="Arial"/>
            </a:endParaRPr>
          </a:p>
        </p:txBody>
      </p:sp>
      <p:sp>
        <p:nvSpPr>
          <p:cNvPr id="119" name="Google Shape;119;p11"/>
          <p:cNvSpPr txBox="1"/>
          <p:nvPr/>
        </p:nvSpPr>
        <p:spPr>
          <a:xfrm>
            <a:off x="4701257" y="7178398"/>
            <a:ext cx="1689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8</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3" name="Shape 123"/>
        <p:cNvGrpSpPr/>
        <p:nvPr/>
      </p:nvGrpSpPr>
      <p:grpSpPr>
        <a:xfrm>
          <a:off x="0" y="0"/>
          <a:ext cx="0" cy="0"/>
          <a:chOff x="0" y="0"/>
          <a:chExt cx="0" cy="0"/>
        </a:xfrm>
      </p:grpSpPr>
      <p:sp>
        <p:nvSpPr>
          <p:cNvPr id="124" name="Google Shape;124;p12"/>
          <p:cNvSpPr txBox="1"/>
          <p:nvPr/>
        </p:nvSpPr>
        <p:spPr>
          <a:xfrm>
            <a:off x="142753" y="132075"/>
            <a:ext cx="4489800" cy="269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How to Add a Goal (cont.)</a:t>
            </a:r>
            <a:endParaRPr b="0" i="0" sz="1600" u="none" cap="none" strike="noStrike">
              <a:solidFill>
                <a:srgbClr val="000000"/>
              </a:solidFill>
              <a:latin typeface="Arial"/>
              <a:ea typeface="Arial"/>
              <a:cs typeface="Arial"/>
              <a:sym typeface="Arial"/>
            </a:endParaRPr>
          </a:p>
        </p:txBody>
      </p:sp>
      <p:sp>
        <p:nvSpPr>
          <p:cNvPr id="125" name="Google Shape;125;p12"/>
          <p:cNvSpPr txBox="1"/>
          <p:nvPr/>
        </p:nvSpPr>
        <p:spPr>
          <a:xfrm>
            <a:off x="371351" y="1914850"/>
            <a:ext cx="5633700" cy="239400"/>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3) Click Save. The goal will be automatically named.</a:t>
            </a:r>
            <a:endParaRPr b="0" i="0" sz="1400" u="none" cap="none" strike="noStrike">
              <a:solidFill>
                <a:srgbClr val="000000"/>
              </a:solidFill>
              <a:latin typeface="Arial"/>
              <a:ea typeface="Arial"/>
              <a:cs typeface="Arial"/>
              <a:sym typeface="Arial"/>
            </a:endParaRPr>
          </a:p>
        </p:txBody>
      </p:sp>
      <p:sp>
        <p:nvSpPr>
          <p:cNvPr id="126" name="Google Shape;126;p12"/>
          <p:cNvSpPr txBox="1"/>
          <p:nvPr/>
        </p:nvSpPr>
        <p:spPr>
          <a:xfrm>
            <a:off x="371351" y="4768525"/>
            <a:ext cx="4548900" cy="2394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 </a:t>
            </a:r>
            <a:r>
              <a:rPr lang="en-US"/>
              <a:t>The</a:t>
            </a:r>
            <a:r>
              <a:rPr b="0" i="0" lang="en-US" sz="1400" u="none" cap="none" strike="noStrike">
                <a:solidFill>
                  <a:srgbClr val="000000"/>
                </a:solidFill>
                <a:latin typeface="Arial"/>
                <a:ea typeface="Arial"/>
                <a:cs typeface="Arial"/>
                <a:sym typeface="Arial"/>
              </a:rPr>
              <a:t> goal will be listed on </a:t>
            </a:r>
            <a:r>
              <a:rPr lang="en-US"/>
              <a:t>their </a:t>
            </a:r>
            <a:r>
              <a:rPr b="0" i="0" lang="en-US" sz="1400" u="none" cap="none" strike="noStrike">
                <a:solidFill>
                  <a:srgbClr val="000000"/>
                </a:solidFill>
                <a:latin typeface="Arial"/>
                <a:ea typeface="Arial"/>
                <a:cs typeface="Arial"/>
                <a:sym typeface="Arial"/>
              </a:rPr>
              <a:t>home page</a:t>
            </a:r>
            <a:endParaRPr b="0" i="0" sz="1400" u="none" cap="none" strike="noStrike">
              <a:solidFill>
                <a:srgbClr val="000000"/>
              </a:solidFill>
              <a:latin typeface="Arial"/>
              <a:ea typeface="Arial"/>
              <a:cs typeface="Arial"/>
              <a:sym typeface="Arial"/>
            </a:endParaRPr>
          </a:p>
        </p:txBody>
      </p:sp>
      <p:pic>
        <p:nvPicPr>
          <p:cNvPr id="127" name="Google Shape;127;p12"/>
          <p:cNvPicPr preferRelativeResize="0"/>
          <p:nvPr/>
        </p:nvPicPr>
        <p:blipFill rotWithShape="1">
          <a:blip r:embed="rId3">
            <a:alphaModFix/>
          </a:blip>
          <a:srcRect b="0" l="0" r="0" t="0"/>
          <a:stretch/>
        </p:blipFill>
        <p:spPr>
          <a:xfrm>
            <a:off x="152400" y="2308350"/>
            <a:ext cx="9753600" cy="2221117"/>
          </a:xfrm>
          <a:prstGeom prst="rect">
            <a:avLst/>
          </a:prstGeom>
          <a:noFill/>
          <a:ln>
            <a:noFill/>
          </a:ln>
        </p:spPr>
      </p:pic>
      <p:pic>
        <p:nvPicPr>
          <p:cNvPr id="128" name="Google Shape;128;p12"/>
          <p:cNvPicPr preferRelativeResize="0"/>
          <p:nvPr/>
        </p:nvPicPr>
        <p:blipFill rotWithShape="1">
          <a:blip r:embed="rId4">
            <a:alphaModFix/>
          </a:blip>
          <a:srcRect b="0" l="0" r="0" t="0"/>
          <a:stretch/>
        </p:blipFill>
        <p:spPr>
          <a:xfrm>
            <a:off x="0" y="555254"/>
            <a:ext cx="9753600" cy="1205501"/>
          </a:xfrm>
          <a:prstGeom prst="rect">
            <a:avLst/>
          </a:prstGeom>
          <a:noFill/>
          <a:ln>
            <a:noFill/>
          </a:ln>
        </p:spPr>
      </p:pic>
      <p:sp>
        <p:nvSpPr>
          <p:cNvPr id="129" name="Google Shape;129;p12"/>
          <p:cNvSpPr txBox="1"/>
          <p:nvPr/>
        </p:nvSpPr>
        <p:spPr>
          <a:xfrm>
            <a:off x="4944757" y="7189573"/>
            <a:ext cx="168900" cy="193800"/>
          </a:xfrm>
          <a:prstGeom prst="rect">
            <a:avLst/>
          </a:prstGeom>
          <a:noFill/>
          <a:ln>
            <a:noFill/>
          </a:ln>
        </p:spPr>
        <p:txBody>
          <a:bodyPr anchorCtr="0" anchor="t" bIns="0" lIns="0" spcFirstLastPara="1" rIns="0" wrap="square" tIns="12700">
            <a:noAutofit/>
          </a:bodyPr>
          <a:lstStyle/>
          <a:p>
            <a:pPr indent="0" lvl="0" marL="12700" marR="0" rtl="0" algn="l">
              <a:lnSpc>
                <a:spcPct val="100000"/>
              </a:lnSpc>
              <a:spcBef>
                <a:spcPts val="0"/>
              </a:spcBef>
              <a:spcAft>
                <a:spcPts val="0"/>
              </a:spcAft>
              <a:buClr>
                <a:srgbClr val="000000"/>
              </a:buClr>
              <a:buSzPts val="1100"/>
              <a:buFont typeface="Arial"/>
              <a:buNone/>
            </a:pPr>
            <a:r>
              <a:rPr lang="en-US" sz="1100"/>
              <a:t>9</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2020-09-26T14:26:12Z</dcterms:created>
  <dc:creator>Windows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2018-11-14T00:00:00Z</vt:filetime>
  </property>
  <property fmtid="{D5CDD505-2E9C-101B-9397-08002B2CF9AE}" pid="3" name="Creator">
    <vt:lpwstr>Microsoft® Word 2016</vt:lpwstr>
  </property>
  <property fmtid="{D5CDD505-2E9C-101B-9397-08002B2CF9AE}" pid="4" name="LastSaved">
    <vt:filetime>2020-09-26T00:00:00Z</vt:filetime>
  </property>
</Properties>
</file>